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9" r:id="rId3"/>
    <p:sldId id="260" r:id="rId4"/>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dirty="0"/>
          </a:p>
        </c:rich>
      </c:tx>
      <c:layout>
        <c:manualLayout>
          <c:xMode val="edge"/>
          <c:yMode val="edge"/>
          <c:x val="0.337050771353101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8E22-4C50-97FC-A9D6C3163CF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8E22-4C50-97FC-A9D6C3163CF2}"/>
              </c:ext>
            </c:extLst>
          </c:dPt>
          <c:cat>
            <c:strRef>
              <c:f>Sheet1!$F$3:$G$3</c:f>
              <c:strCache>
                <c:ptCount val="2"/>
                <c:pt idx="0">
                  <c:v>Educated </c:v>
                </c:pt>
                <c:pt idx="1">
                  <c:v>Non-educated</c:v>
                </c:pt>
              </c:strCache>
            </c:strRef>
          </c:cat>
          <c:val>
            <c:numRef>
              <c:f>Sheet1!$F$4:$G$4</c:f>
              <c:numCache>
                <c:formatCode>General</c:formatCode>
                <c:ptCount val="2"/>
                <c:pt idx="0">
                  <c:v>73</c:v>
                </c:pt>
                <c:pt idx="1">
                  <c:v>27</c:v>
                </c:pt>
              </c:numCache>
            </c:numRef>
          </c:val>
          <c:extLst>
            <c:ext xmlns:c16="http://schemas.microsoft.com/office/drawing/2014/chart" uri="{C3380CC4-5D6E-409C-BE32-E72D297353CC}">
              <c16:uniqueId val="{00000004-8E22-4C50-97FC-A9D6C3163CF2}"/>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8882105736567789"/>
          <c:y val="8.4787691012516403E-2"/>
          <c:w val="0.65059835075170136"/>
          <c:h val="0.1294546231414337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CA-468A-A779-48532307F39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CA-468A-A779-48532307F39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CA-468A-A779-48532307F39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CA-468A-A779-48532307F399}"/>
              </c:ext>
            </c:extLst>
          </c:dPt>
          <c:cat>
            <c:strRef>
              <c:f>Sheet1!$A$2:$A$5</c:f>
              <c:strCache>
                <c:ptCount val="2"/>
                <c:pt idx="0">
                  <c:v>Applications</c:v>
                </c:pt>
                <c:pt idx="1">
                  <c:v>Sensors</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0-8397-4774-B715-4D2247DA22C8}"/>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21D4F-4BF6-4B7E-B737-BE5C1A1A750B}" type="datetimeFigureOut">
              <a:rPr lang="en-IN" smtClean="0"/>
              <a:t>27-11-2022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FACD1-71E2-45C0-9B10-9117417DE7EB}" type="slidenum">
              <a:rPr lang="en-IN" smtClean="0"/>
              <a:t>‹#›</a:t>
            </a:fld>
            <a:endParaRPr lang="en-IN"/>
          </a:p>
        </p:txBody>
      </p:sp>
    </p:spTree>
    <p:extLst>
      <p:ext uri="{BB962C8B-B14F-4D97-AF65-F5344CB8AC3E}">
        <p14:creationId xmlns:p14="http://schemas.microsoft.com/office/powerpoint/2010/main" val="133490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36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00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831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95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196"/>
        <p:cNvGrpSpPr/>
        <p:nvPr/>
      </p:nvGrpSpPr>
      <p:grpSpPr>
        <a:xfrm>
          <a:off x="0" y="0"/>
          <a:ext cx="0" cy="0"/>
          <a:chOff x="0" y="0"/>
          <a:chExt cx="0" cy="0"/>
        </a:xfrm>
      </p:grpSpPr>
      <p:sp>
        <p:nvSpPr>
          <p:cNvPr id="197" name="Google Shape;197;p19"/>
          <p:cNvSpPr txBox="1">
            <a:spLocks noGrp="1"/>
          </p:cNvSpPr>
          <p:nvPr>
            <p:ph type="body" idx="1"/>
          </p:nvPr>
        </p:nvSpPr>
        <p:spPr>
          <a:xfrm>
            <a:off x="6896100" y="5102063"/>
            <a:ext cx="4914900" cy="58879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chemeClr val="lt2"/>
              </a:buClr>
              <a:buSzPts val="1600"/>
              <a:buNone/>
              <a:defRPr sz="16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8" name="Google Shape;198;p19"/>
          <p:cNvSpPr txBox="1">
            <a:spLocks noGrp="1"/>
          </p:cNvSpPr>
          <p:nvPr>
            <p:ph type="subTitle" idx="2"/>
          </p:nvPr>
        </p:nvSpPr>
        <p:spPr>
          <a:xfrm>
            <a:off x="6907623" y="3591098"/>
            <a:ext cx="4903377" cy="1057791"/>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99" name="Google Shape;199;p19"/>
          <p:cNvSpPr txBox="1">
            <a:spLocks noGrp="1"/>
          </p:cNvSpPr>
          <p:nvPr>
            <p:ph type="title"/>
          </p:nvPr>
        </p:nvSpPr>
        <p:spPr>
          <a:xfrm>
            <a:off x="6907623" y="2173658"/>
            <a:ext cx="49033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00" name="Google Shape;200;p19"/>
          <p:cNvCxnSpPr/>
          <p:nvPr/>
        </p:nvCxnSpPr>
        <p:spPr>
          <a:xfrm>
            <a:off x="6896100" y="3233703"/>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201" name="Google Shape;201;p19"/>
          <p:cNvSpPr>
            <a:spLocks noGrp="1"/>
          </p:cNvSpPr>
          <p:nvPr>
            <p:ph type="pic" idx="3"/>
          </p:nvPr>
        </p:nvSpPr>
        <p:spPr>
          <a:xfrm>
            <a:off x="0" y="0"/>
            <a:ext cx="6096000" cy="6858000"/>
          </a:xfrm>
          <a:prstGeom prst="rect">
            <a:avLst/>
          </a:prstGeom>
          <a:noFill/>
          <a:ln>
            <a:noFill/>
          </a:ln>
        </p:spPr>
      </p:sp>
      <p:grpSp>
        <p:nvGrpSpPr>
          <p:cNvPr id="202" name="Google Shape;202;p19"/>
          <p:cNvGrpSpPr/>
          <p:nvPr/>
        </p:nvGrpSpPr>
        <p:grpSpPr>
          <a:xfrm rot="10800000">
            <a:off x="8870040" y="0"/>
            <a:ext cx="3325208" cy="3325208"/>
            <a:chOff x="0" y="12289"/>
            <a:chExt cx="3550" cy="3551"/>
          </a:xfrm>
        </p:grpSpPr>
        <p:sp>
          <p:nvSpPr>
            <p:cNvPr id="203" name="Google Shape;203;p1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4" name="Google Shape;204;p1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5" name="Google Shape;205;p1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5797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8"/>
          <p:cNvGrpSpPr/>
          <p:nvPr/>
        </p:nvGrpSpPr>
        <p:grpSpPr>
          <a:xfrm rot="5400000" flipH="1">
            <a:off x="0" y="3900132"/>
            <a:ext cx="2959226" cy="2959226"/>
            <a:chOff x="0" y="12289"/>
            <a:chExt cx="3550" cy="3551"/>
          </a:xfrm>
        </p:grpSpPr>
        <p:sp>
          <p:nvSpPr>
            <p:cNvPr id="25" name="Google Shape;25;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8"/>
          <p:cNvSpPr>
            <a:spLocks noGrp="1"/>
          </p:cNvSpPr>
          <p:nvPr>
            <p:ph type="pic" idx="2"/>
          </p:nvPr>
        </p:nvSpPr>
        <p:spPr>
          <a:xfrm>
            <a:off x="6096000" y="-22543"/>
            <a:ext cx="6096000" cy="6903086"/>
          </a:xfrm>
          <a:prstGeom prst="rect">
            <a:avLst/>
          </a:prstGeom>
          <a:noFill/>
          <a:ln>
            <a:noFill/>
          </a:ln>
        </p:spPr>
      </p:sp>
      <p:sp>
        <p:nvSpPr>
          <p:cNvPr id="29" name="Google Shape;29;p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 name="Google Shape;30;p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8"/>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7" name="Google Shape;37;p9"/>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9"/>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9"/>
          <p:cNvGrpSpPr/>
          <p:nvPr/>
        </p:nvGrpSpPr>
        <p:grpSpPr>
          <a:xfrm rot="10800000">
            <a:off x="8870040" y="0"/>
            <a:ext cx="3325208" cy="3325208"/>
            <a:chOff x="0" y="12289"/>
            <a:chExt cx="3550" cy="3551"/>
          </a:xfrm>
        </p:grpSpPr>
        <p:sp>
          <p:nvSpPr>
            <p:cNvPr id="40" name="Google Shape;40;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 name="Google Shape;41;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 name="Google Shape;42;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3" name="Google Shape;43;p9"/>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9"/>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9"/>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9"/>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9"/>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9"/>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9"/>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9"/>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9"/>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9"/>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a:spLocks noGrp="1"/>
          </p:cNvSpPr>
          <p:nvPr>
            <p:ph type="pic" idx="2"/>
          </p:nvPr>
        </p:nvSpPr>
        <p:spPr>
          <a:xfrm>
            <a:off x="0" y="0"/>
            <a:ext cx="12191998" cy="6858000"/>
          </a:xfrm>
          <a:prstGeom prst="rect">
            <a:avLst/>
          </a:prstGeom>
          <a:solidFill>
            <a:schemeClr val="accent2"/>
          </a:solidFill>
          <a:ln>
            <a:noFill/>
          </a:ln>
        </p:spPr>
      </p:sp>
      <p:sp>
        <p:nvSpPr>
          <p:cNvPr id="83" name="Google Shape;83;p11"/>
          <p:cNvSpPr txBox="1">
            <a:spLocks noGrp="1"/>
          </p:cNvSpPr>
          <p:nvPr>
            <p:ph type="title"/>
          </p:nvPr>
        </p:nvSpPr>
        <p:spPr>
          <a:xfrm>
            <a:off x="7193943" y="3045437"/>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4" name="Google Shape;84;p11"/>
          <p:cNvCxnSpPr/>
          <p:nvPr/>
        </p:nvCxnSpPr>
        <p:spPr>
          <a:xfrm>
            <a:off x="7154721" y="4003877"/>
            <a:ext cx="2133600" cy="3992"/>
          </a:xfrm>
          <a:prstGeom prst="straightConnector1">
            <a:avLst/>
          </a:prstGeom>
          <a:noFill/>
          <a:ln w="101600" cap="flat" cmpd="sng">
            <a:solidFill>
              <a:schemeClr val="lt2"/>
            </a:solidFill>
            <a:prstDash val="solid"/>
            <a:miter lim="800000"/>
            <a:headEnd type="none" w="sm" len="sm"/>
            <a:tailEnd type="none" w="sm" len="sm"/>
          </a:ln>
        </p:spPr>
      </p:cxnSp>
      <p:grpSp>
        <p:nvGrpSpPr>
          <p:cNvPr id="85" name="Google Shape;85;p11"/>
          <p:cNvGrpSpPr/>
          <p:nvPr/>
        </p:nvGrpSpPr>
        <p:grpSpPr>
          <a:xfrm rot="10800000">
            <a:off x="9509760" y="-3"/>
            <a:ext cx="2682238" cy="2682238"/>
            <a:chOff x="0" y="12289"/>
            <a:chExt cx="3550" cy="3551"/>
          </a:xfrm>
        </p:grpSpPr>
        <p:sp>
          <p:nvSpPr>
            <p:cNvPr id="86" name="Google Shape;86;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89"/>
        <p:cNvGrpSpPr/>
        <p:nvPr/>
      </p:nvGrpSpPr>
      <p:grpSpPr>
        <a:xfrm>
          <a:off x="0" y="0"/>
          <a:ext cx="0" cy="0"/>
          <a:chOff x="0" y="0"/>
          <a:chExt cx="0" cy="0"/>
        </a:xfrm>
      </p:grpSpPr>
      <p:sp>
        <p:nvSpPr>
          <p:cNvPr id="90" name="Google Shape;90;p12"/>
          <p:cNvSpPr>
            <a:spLocks noGrp="1"/>
          </p:cNvSpPr>
          <p:nvPr>
            <p:ph type="chart" idx="2"/>
          </p:nvPr>
        </p:nvSpPr>
        <p:spPr>
          <a:xfrm>
            <a:off x="952500" y="1939108"/>
            <a:ext cx="10352810" cy="41107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1" name="Google Shape;91;p12"/>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41"/>
        <p:cNvGrpSpPr/>
        <p:nvPr/>
      </p:nvGrpSpPr>
      <p:grpSpPr>
        <a:xfrm>
          <a:off x="0" y="0"/>
          <a:ext cx="0" cy="0"/>
          <a:chOff x="0" y="0"/>
          <a:chExt cx="0" cy="0"/>
        </a:xfrm>
      </p:grpSpPr>
      <p:cxnSp>
        <p:nvCxnSpPr>
          <p:cNvPr id="142" name="Google Shape;142;p16"/>
          <p:cNvCxnSpPr/>
          <p:nvPr/>
        </p:nvCxnSpPr>
        <p:spPr>
          <a:xfrm flipH="1">
            <a:off x="1045959" y="2213783"/>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3" name="Google Shape;143;p16"/>
          <p:cNvCxnSpPr/>
          <p:nvPr/>
        </p:nvCxnSpPr>
        <p:spPr>
          <a:xfrm flipH="1">
            <a:off x="6180493" y="2213783"/>
            <a:ext cx="11102"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4" name="Google Shape;144;p16"/>
          <p:cNvCxnSpPr/>
          <p:nvPr/>
        </p:nvCxnSpPr>
        <p:spPr>
          <a:xfrm flipH="1">
            <a:off x="8745623" y="3904712"/>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5" name="Google Shape;145;p16"/>
          <p:cNvCxnSpPr/>
          <p:nvPr/>
        </p:nvCxnSpPr>
        <p:spPr>
          <a:xfrm flipH="1">
            <a:off x="3611089" y="3895941"/>
            <a:ext cx="2136" cy="1828800"/>
          </a:xfrm>
          <a:prstGeom prst="straightConnector1">
            <a:avLst/>
          </a:prstGeom>
          <a:noFill/>
          <a:ln w="165100" cap="flat" cmpd="sng">
            <a:solidFill>
              <a:schemeClr val="accent6"/>
            </a:solidFill>
            <a:prstDash val="solid"/>
            <a:miter lim="800000"/>
            <a:headEnd type="none" w="sm" len="sm"/>
            <a:tailEnd type="none" w="sm" len="sm"/>
          </a:ln>
        </p:spPr>
      </p:cxnSp>
      <p:sp>
        <p:nvSpPr>
          <p:cNvPr id="146" name="Google Shape;146;p1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296955"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6"/>
          <p:cNvSpPr txBox="1">
            <a:spLocks noGrp="1"/>
          </p:cNvSpPr>
          <p:nvPr>
            <p:ph type="body" idx="2"/>
          </p:nvPr>
        </p:nvSpPr>
        <p:spPr>
          <a:xfrm>
            <a:off x="1296955"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16"/>
          <p:cNvSpPr txBox="1">
            <a:spLocks noGrp="1"/>
          </p:cNvSpPr>
          <p:nvPr>
            <p:ph type="body" idx="3"/>
          </p:nvPr>
        </p:nvSpPr>
        <p:spPr>
          <a:xfrm>
            <a:off x="3897799"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0" name="Google Shape;150;p16"/>
          <p:cNvSpPr txBox="1">
            <a:spLocks noGrp="1"/>
          </p:cNvSpPr>
          <p:nvPr>
            <p:ph type="body" idx="4"/>
          </p:nvPr>
        </p:nvSpPr>
        <p:spPr>
          <a:xfrm>
            <a:off x="3897799"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16"/>
          <p:cNvSpPr txBox="1">
            <a:spLocks noGrp="1"/>
          </p:cNvSpPr>
          <p:nvPr>
            <p:ph type="body" idx="5"/>
          </p:nvPr>
        </p:nvSpPr>
        <p:spPr>
          <a:xfrm>
            <a:off x="9001711"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16"/>
          <p:cNvSpPr txBox="1">
            <a:spLocks noGrp="1"/>
          </p:cNvSpPr>
          <p:nvPr>
            <p:ph type="body" idx="6"/>
          </p:nvPr>
        </p:nvSpPr>
        <p:spPr>
          <a:xfrm>
            <a:off x="9001711"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16"/>
          <p:cNvSpPr txBox="1">
            <a:spLocks noGrp="1"/>
          </p:cNvSpPr>
          <p:nvPr>
            <p:ph type="body" idx="7"/>
          </p:nvPr>
        </p:nvSpPr>
        <p:spPr>
          <a:xfrm>
            <a:off x="6438143"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16"/>
          <p:cNvSpPr txBox="1">
            <a:spLocks noGrp="1"/>
          </p:cNvSpPr>
          <p:nvPr>
            <p:ph type="body" idx="8"/>
          </p:nvPr>
        </p:nvSpPr>
        <p:spPr>
          <a:xfrm>
            <a:off x="6438143"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55" name="Google Shape;155;p16"/>
          <p:cNvCxnSpPr/>
          <p:nvPr/>
        </p:nvCxnSpPr>
        <p:spPr>
          <a:xfrm>
            <a:off x="967689" y="3968780"/>
            <a:ext cx="10275477" cy="0"/>
          </a:xfrm>
          <a:prstGeom prst="straightConnector1">
            <a:avLst/>
          </a:prstGeom>
          <a:noFill/>
          <a:ln w="165100" cap="flat" cmpd="sng">
            <a:solidFill>
              <a:schemeClr val="accent3"/>
            </a:solidFill>
            <a:prstDash val="solid"/>
            <a:miter lim="800000"/>
            <a:headEnd type="none" w="sm" len="sm"/>
            <a:tailEnd type="none" w="sm" len="sm"/>
          </a:ln>
        </p:spPr>
      </p:cxnSp>
      <p:sp>
        <p:nvSpPr>
          <p:cNvPr id="156" name="Google Shape;156;p16"/>
          <p:cNvSpPr/>
          <p:nvPr/>
        </p:nvSpPr>
        <p:spPr>
          <a:xfrm>
            <a:off x="964323"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6"/>
          <p:cNvSpPr/>
          <p:nvPr/>
        </p:nvSpPr>
        <p:spPr>
          <a:xfrm>
            <a:off x="3531590"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6"/>
          <p:cNvSpPr/>
          <p:nvPr/>
        </p:nvSpPr>
        <p:spPr>
          <a:xfrm>
            <a:off x="6098857"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9" name="Google Shape;159;p16"/>
          <p:cNvSpPr/>
          <p:nvPr/>
        </p:nvSpPr>
        <p:spPr>
          <a:xfrm>
            <a:off x="8666124"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1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63"/>
        <p:cNvGrpSpPr/>
        <p:nvPr/>
      </p:nvGrpSpPr>
      <p:grpSpPr>
        <a:xfrm>
          <a:off x="0" y="0"/>
          <a:ext cx="0" cy="0"/>
          <a:chOff x="0" y="0"/>
          <a:chExt cx="0" cy="0"/>
        </a:xfrm>
      </p:grpSpPr>
      <p:grpSp>
        <p:nvGrpSpPr>
          <p:cNvPr id="164" name="Google Shape;164;p17"/>
          <p:cNvGrpSpPr/>
          <p:nvPr/>
        </p:nvGrpSpPr>
        <p:grpSpPr>
          <a:xfrm rot="5400000" flipH="1">
            <a:off x="0" y="3900132"/>
            <a:ext cx="2959226" cy="2959226"/>
            <a:chOff x="0" y="12289"/>
            <a:chExt cx="3550" cy="3551"/>
          </a:xfrm>
        </p:grpSpPr>
        <p:sp>
          <p:nvSpPr>
            <p:cNvPr id="165" name="Google Shape;165;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6" name="Google Shape;166;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68" name="Google Shape;168;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9" name="Google Shape;169;p17"/>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0" name="Google Shape;170;p17"/>
          <p:cNvSpPr txBox="1">
            <a:spLocks noGrp="1"/>
          </p:cNvSpPr>
          <p:nvPr>
            <p:ph type="body" idx="1"/>
          </p:nvPr>
        </p:nvSpPr>
        <p:spPr>
          <a:xfrm>
            <a:off x="964023" y="2300984"/>
            <a:ext cx="4827178"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1" name="Google Shape;171;p17"/>
          <p:cNvSpPr txBox="1">
            <a:spLocks noGrp="1"/>
          </p:cNvSpPr>
          <p:nvPr>
            <p:ph type="body" idx="2"/>
          </p:nvPr>
        </p:nvSpPr>
        <p:spPr>
          <a:xfrm>
            <a:off x="6362700" y="2300984"/>
            <a:ext cx="4764829"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17"/>
          <p:cNvSpPr txBox="1">
            <a:spLocks noGrp="1"/>
          </p:cNvSpPr>
          <p:nvPr>
            <p:ph type="body" idx="3"/>
          </p:nvPr>
        </p:nvSpPr>
        <p:spPr>
          <a:xfrm>
            <a:off x="964023" y="2799146"/>
            <a:ext cx="482717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17"/>
          <p:cNvSpPr txBox="1">
            <a:spLocks noGrp="1"/>
          </p:cNvSpPr>
          <p:nvPr>
            <p:ph type="body" idx="4"/>
          </p:nvPr>
        </p:nvSpPr>
        <p:spPr>
          <a:xfrm>
            <a:off x="6362700" y="2799146"/>
            <a:ext cx="4756241"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74" name="Google Shape;174;p17"/>
          <p:cNvCxnSpPr/>
          <p:nvPr/>
        </p:nvCxnSpPr>
        <p:spPr>
          <a:xfrm>
            <a:off x="63627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5" name="Google Shape;175;p17"/>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7"/>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78"/>
        <p:cNvGrpSpPr/>
        <p:nvPr/>
      </p:nvGrpSpPr>
      <p:grpSpPr>
        <a:xfrm>
          <a:off x="0" y="0"/>
          <a:ext cx="0" cy="0"/>
          <a:chOff x="0" y="0"/>
          <a:chExt cx="0" cy="0"/>
        </a:xfrm>
      </p:grpSpPr>
      <p:grpSp>
        <p:nvGrpSpPr>
          <p:cNvPr id="179" name="Google Shape;179;p18"/>
          <p:cNvGrpSpPr/>
          <p:nvPr/>
        </p:nvGrpSpPr>
        <p:grpSpPr>
          <a:xfrm rot="5400000" flipH="1">
            <a:off x="0" y="3900132"/>
            <a:ext cx="2959226" cy="2959226"/>
            <a:chOff x="0" y="12289"/>
            <a:chExt cx="3550" cy="3551"/>
          </a:xfrm>
        </p:grpSpPr>
        <p:sp>
          <p:nvSpPr>
            <p:cNvPr id="180" name="Google Shape;180;p1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p1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3" name="Google Shape;183;p1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4" name="Google Shape;184;p1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8"/>
          <p:cNvSpPr txBox="1">
            <a:spLocks noGrp="1"/>
          </p:cNvSpPr>
          <p:nvPr>
            <p:ph type="body" idx="1"/>
          </p:nvPr>
        </p:nvSpPr>
        <p:spPr>
          <a:xfrm>
            <a:off x="952500"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6" name="Google Shape;186;p18"/>
          <p:cNvSpPr txBox="1">
            <a:spLocks noGrp="1"/>
          </p:cNvSpPr>
          <p:nvPr>
            <p:ph type="body" idx="2"/>
          </p:nvPr>
        </p:nvSpPr>
        <p:spPr>
          <a:xfrm>
            <a:off x="952500"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8"/>
          <p:cNvSpPr txBox="1">
            <a:spLocks noGrp="1"/>
          </p:cNvSpPr>
          <p:nvPr>
            <p:ph type="body" idx="3"/>
          </p:nvPr>
        </p:nvSpPr>
        <p:spPr>
          <a:xfrm>
            <a:off x="4569372"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8" name="Google Shape;188;p18"/>
          <p:cNvSpPr txBox="1">
            <a:spLocks noGrp="1"/>
          </p:cNvSpPr>
          <p:nvPr>
            <p:ph type="body" idx="4"/>
          </p:nvPr>
        </p:nvSpPr>
        <p:spPr>
          <a:xfrm>
            <a:off x="4569372" y="2799146"/>
            <a:ext cx="305062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9" name="Google Shape;189;p18"/>
          <p:cNvSpPr txBox="1">
            <a:spLocks noGrp="1"/>
          </p:cNvSpPr>
          <p:nvPr>
            <p:ph type="body" idx="5"/>
          </p:nvPr>
        </p:nvSpPr>
        <p:spPr>
          <a:xfrm>
            <a:off x="8187017"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8"/>
          <p:cNvSpPr txBox="1">
            <a:spLocks noGrp="1"/>
          </p:cNvSpPr>
          <p:nvPr>
            <p:ph type="body" idx="6"/>
          </p:nvPr>
        </p:nvSpPr>
        <p:spPr>
          <a:xfrm>
            <a:off x="8187017"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91" name="Google Shape;191;p18"/>
          <p:cNvCxnSpPr/>
          <p:nvPr/>
        </p:nvCxnSpPr>
        <p:spPr>
          <a:xfrm>
            <a:off x="4569372" y="1939108"/>
            <a:ext cx="2133600" cy="3992"/>
          </a:xfrm>
          <a:prstGeom prst="straightConnector1">
            <a:avLst/>
          </a:prstGeom>
          <a:noFill/>
          <a:ln w="101600" cap="flat" cmpd="sng">
            <a:solidFill>
              <a:schemeClr val="lt2"/>
            </a:solidFill>
            <a:prstDash val="solid"/>
            <a:miter lim="800000"/>
            <a:headEnd type="none" w="sm" len="sm"/>
            <a:tailEnd type="none" w="sm" len="sm"/>
          </a:ln>
        </p:spPr>
      </p:cxnSp>
      <p:cxnSp>
        <p:nvCxnSpPr>
          <p:cNvPr id="192" name="Google Shape;192;p18"/>
          <p:cNvCxnSpPr/>
          <p:nvPr/>
        </p:nvCxnSpPr>
        <p:spPr>
          <a:xfrm>
            <a:off x="8187017"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93" name="Google Shape;193;p1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97155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6"/>
          <p:cNvSpPr txBox="1">
            <a:spLocks noGrp="1"/>
          </p:cNvSpPr>
          <p:nvPr>
            <p:ph type="title"/>
          </p:nvPr>
        </p:nvSpPr>
        <p:spPr>
          <a:xfrm>
            <a:off x="95250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bin"/><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4971496" y="598782"/>
            <a:ext cx="7111014" cy="59477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IN" sz="4000" dirty="0">
                <a:latin typeface="Times New Roman" panose="02020603050405020304" pitchFamily="18" charset="0"/>
                <a:cs typeface="Times New Roman" panose="02020603050405020304" pitchFamily="18" charset="0"/>
              </a:rPr>
              <a:t> Farmers Desk -  A Farmer Companion</a:t>
            </a:r>
            <a:endParaRPr sz="4000" dirty="0">
              <a:latin typeface="Times New Roman" panose="02020603050405020304" pitchFamily="18" charset="0"/>
              <a:cs typeface="Times New Roman" panose="02020603050405020304" pitchFamily="18" charset="0"/>
            </a:endParaRPr>
          </a:p>
        </p:txBody>
      </p:sp>
      <p:sp>
        <p:nvSpPr>
          <p:cNvPr id="211" name="Google Shape;211;p1"/>
          <p:cNvSpPr txBox="1">
            <a:spLocks noGrp="1"/>
          </p:cNvSpPr>
          <p:nvPr>
            <p:ph type="body" idx="1"/>
          </p:nvPr>
        </p:nvSpPr>
        <p:spPr>
          <a:xfrm>
            <a:off x="5757759" y="2030879"/>
            <a:ext cx="6045695" cy="4922833"/>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lt2"/>
              </a:buClr>
              <a:buSzPts val="1800"/>
              <a:buNone/>
            </a:pPr>
            <a:r>
              <a:rPr lang="en-US" sz="1600" b="1" dirty="0">
                <a:latin typeface="Times New Roman" panose="02020603050405020304" pitchFamily="18" charset="0"/>
                <a:ea typeface="Franklin Gothic"/>
                <a:cs typeface="Times New Roman" panose="02020603050405020304" pitchFamily="18" charset="0"/>
                <a:sym typeface="Franklin Gothic"/>
              </a:rPr>
              <a:t>Problem Statement Id : </a:t>
            </a:r>
            <a:r>
              <a:rPr lang="en-US" sz="1600" b="1" dirty="0">
                <a:solidFill>
                  <a:schemeClr val="tx1"/>
                </a:solidFill>
                <a:latin typeface="Times New Roman" panose="02020603050405020304" pitchFamily="18" charset="0"/>
                <a:ea typeface="Franklin Gothic"/>
                <a:cs typeface="Times New Roman" panose="02020603050405020304" pitchFamily="18" charset="0"/>
                <a:sym typeface="Franklin Gothic"/>
              </a:rPr>
              <a:t>AGRI14</a:t>
            </a:r>
            <a:r>
              <a:rPr lang="en-US" sz="1600" b="1" dirty="0">
                <a:latin typeface="Times New Roman" panose="02020603050405020304" pitchFamily="18" charset="0"/>
                <a:ea typeface="Franklin Gothic"/>
                <a:cs typeface="Times New Roman" panose="02020603050405020304" pitchFamily="18" charset="0"/>
                <a:sym typeface="Franklin Gothic"/>
              </a:rPr>
              <a:t> </a:t>
            </a:r>
            <a:endParaRPr lang="en-IN" sz="1600" b="1" i="0" dirty="0">
              <a:solidFill>
                <a:srgbClr val="212529"/>
              </a:solidFill>
              <a:effectLst/>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sz="1600" b="1" dirty="0">
                <a:latin typeface="Times New Roman" panose="02020603050405020304" pitchFamily="18" charset="0"/>
                <a:ea typeface="Franklin Gothic"/>
                <a:cs typeface="Times New Roman" panose="02020603050405020304" pitchFamily="18" charset="0"/>
                <a:sym typeface="Franklin Gothic"/>
              </a:rPr>
            </a:br>
            <a:r>
              <a:rPr lang="en-US" sz="1600" b="1" dirty="0">
                <a:latin typeface="Times New Roman" panose="02020603050405020304" pitchFamily="18" charset="0"/>
                <a:ea typeface="Franklin Gothic"/>
                <a:cs typeface="Times New Roman" panose="02020603050405020304" pitchFamily="18" charset="0"/>
                <a:sym typeface="Franklin Gothic"/>
              </a:rPr>
              <a:t>Problem Statement Title: </a:t>
            </a:r>
            <a:r>
              <a:rPr lang="en-GB" sz="1600" b="1" u="none" strike="noStrike" dirty="0">
                <a:solidFill>
                  <a:schemeClr val="tx1"/>
                </a:solidFill>
                <a:effectLst/>
                <a:latin typeface="Times New Roman" panose="02020603050405020304" pitchFamily="18" charset="0"/>
                <a:cs typeface="Times New Roman" panose="02020603050405020304" pitchFamily="18" charset="0"/>
              </a:rPr>
              <a:t>App To Monitor Soil Moisture Using A    Standard Digital Image And Machine Learning Technology. </a:t>
            </a:r>
          </a:p>
          <a:p>
            <a:pPr marL="0" lvl="0" indent="0" algn="l" rtl="0">
              <a:lnSpc>
                <a:spcPct val="90000"/>
              </a:lnSpc>
              <a:spcBef>
                <a:spcPts val="1000"/>
              </a:spcBef>
              <a:spcAft>
                <a:spcPts val="0"/>
              </a:spcAft>
              <a:buClr>
                <a:schemeClr val="lt2"/>
              </a:buClr>
              <a:buSzPts val="1800"/>
              <a:buNone/>
            </a:pPr>
            <a:br>
              <a:rPr lang="en-US" sz="1600" b="1" dirty="0">
                <a:latin typeface="Times New Roman" panose="02020603050405020304" pitchFamily="18" charset="0"/>
                <a:ea typeface="Franklin Gothic"/>
                <a:cs typeface="Times New Roman" panose="02020603050405020304" pitchFamily="18" charset="0"/>
                <a:sym typeface="Franklin Gothic"/>
              </a:rPr>
            </a:br>
            <a:r>
              <a:rPr lang="en-US" sz="1600" b="1" dirty="0">
                <a:latin typeface="Times New Roman" panose="02020603050405020304" pitchFamily="18" charset="0"/>
                <a:ea typeface="Franklin Gothic"/>
                <a:cs typeface="Times New Roman" panose="02020603050405020304" pitchFamily="18" charset="0"/>
                <a:sym typeface="Franklin Gothic"/>
              </a:rPr>
              <a:t>Team Name: </a:t>
            </a:r>
            <a:r>
              <a:rPr lang="en-US" sz="1600" b="1" dirty="0">
                <a:solidFill>
                  <a:schemeClr val="tx1"/>
                </a:solidFill>
                <a:latin typeface="Times New Roman" panose="02020603050405020304" pitchFamily="18" charset="0"/>
                <a:ea typeface="Franklin Gothic"/>
                <a:cs typeface="Times New Roman" panose="02020603050405020304" pitchFamily="18" charset="0"/>
                <a:sym typeface="Franklin Gothic"/>
              </a:rPr>
              <a:t>Complex Diggers</a:t>
            </a:r>
          </a:p>
          <a:p>
            <a:pPr marL="0" lvl="0" indent="0" algn="l" rtl="0">
              <a:lnSpc>
                <a:spcPct val="90000"/>
              </a:lnSpc>
              <a:spcBef>
                <a:spcPts val="1000"/>
              </a:spcBef>
              <a:spcAft>
                <a:spcPts val="0"/>
              </a:spcAft>
              <a:buClr>
                <a:schemeClr val="lt2"/>
              </a:buClr>
              <a:buSzPts val="1800"/>
              <a:buNone/>
            </a:pPr>
            <a:br>
              <a:rPr lang="en-US" sz="1600" b="1" dirty="0">
                <a:latin typeface="Times New Roman" panose="02020603050405020304" pitchFamily="18" charset="0"/>
                <a:ea typeface="Franklin Gothic"/>
                <a:cs typeface="Times New Roman" panose="02020603050405020304" pitchFamily="18" charset="0"/>
                <a:sym typeface="Franklin Gothic"/>
              </a:rPr>
            </a:br>
            <a:r>
              <a:rPr lang="en-US" sz="1600" b="1" dirty="0">
                <a:latin typeface="Times New Roman" panose="02020603050405020304" pitchFamily="18" charset="0"/>
                <a:ea typeface="Franklin Gothic"/>
                <a:cs typeface="Times New Roman" panose="02020603050405020304" pitchFamily="18" charset="0"/>
                <a:sym typeface="Franklin Gothic"/>
              </a:rPr>
              <a:t>Team Id: </a:t>
            </a:r>
            <a:r>
              <a:rPr lang="en-US" sz="1600" b="1" dirty="0">
                <a:solidFill>
                  <a:schemeClr val="tx1"/>
                </a:solidFill>
                <a:latin typeface="Times New Roman" panose="02020603050405020304" pitchFamily="18" charset="0"/>
                <a:ea typeface="Franklin Gothic"/>
                <a:cs typeface="Times New Roman" panose="02020603050405020304" pitchFamily="18" charset="0"/>
                <a:sym typeface="Franklin Gothic"/>
              </a:rPr>
              <a:t>UIA117</a:t>
            </a:r>
          </a:p>
          <a:p>
            <a:pPr marL="0" lvl="0" indent="0" algn="l" rtl="0">
              <a:lnSpc>
                <a:spcPct val="90000"/>
              </a:lnSpc>
              <a:spcBef>
                <a:spcPts val="1000"/>
              </a:spcBef>
              <a:spcAft>
                <a:spcPts val="0"/>
              </a:spcAft>
              <a:buClr>
                <a:schemeClr val="lt2"/>
              </a:buClr>
              <a:buSzPts val="1800"/>
              <a:buNone/>
            </a:pPr>
            <a:endParaRPr sz="1600" b="1" dirty="0">
              <a:latin typeface="Times New Roman" panose="02020603050405020304" pitchFamily="18" charset="0"/>
              <a:ea typeface="Franklin Gothic"/>
              <a:cs typeface="Times New Roman" panose="02020603050405020304" pitchFamily="18" charset="0"/>
              <a:sym typeface="Franklin Gothic"/>
            </a:endParaRPr>
          </a:p>
          <a:p>
            <a:pPr marL="0" lvl="0" indent="0" algn="l" rtl="0">
              <a:lnSpc>
                <a:spcPct val="90000"/>
              </a:lnSpc>
              <a:spcBef>
                <a:spcPts val="1000"/>
              </a:spcBef>
              <a:spcAft>
                <a:spcPts val="0"/>
              </a:spcAft>
              <a:buClr>
                <a:schemeClr val="lt2"/>
              </a:buClr>
              <a:buSzPts val="1800"/>
              <a:buNone/>
            </a:pPr>
            <a:r>
              <a:rPr lang="en-US" sz="1600" b="1" dirty="0">
                <a:latin typeface="Times New Roman" panose="02020603050405020304" pitchFamily="18" charset="0"/>
                <a:ea typeface="Franklin Gothic"/>
                <a:cs typeface="Times New Roman" panose="02020603050405020304" pitchFamily="18" charset="0"/>
                <a:sym typeface="Franklin Gothic"/>
              </a:rPr>
              <a:t>Theme Name: </a:t>
            </a:r>
            <a:r>
              <a:rPr lang="en-IN" sz="1600" b="1" i="0" dirty="0">
                <a:solidFill>
                  <a:srgbClr val="212529"/>
                </a:solidFill>
                <a:effectLst/>
                <a:latin typeface="Times New Roman" panose="02020603050405020304" pitchFamily="18" charset="0"/>
                <a:cs typeface="Times New Roman" panose="02020603050405020304" pitchFamily="18" charset="0"/>
              </a:rPr>
              <a:t>Life, Agricultural Development</a:t>
            </a:r>
            <a:endParaRPr sz="1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1AC5FC1-870C-514A-E38E-EDA3647EA829}"/>
              </a:ext>
            </a:extLst>
          </p:cNvPr>
          <p:cNvPicPr>
            <a:picLocks noChangeAspect="1"/>
          </p:cNvPicPr>
          <p:nvPr/>
        </p:nvPicPr>
        <p:blipFill rotWithShape="1">
          <a:blip r:embed="rId3"/>
          <a:srcRect l="8479" r="6407"/>
          <a:stretch/>
        </p:blipFill>
        <p:spPr>
          <a:xfrm>
            <a:off x="1127464" y="159913"/>
            <a:ext cx="3025672" cy="1658922"/>
          </a:xfrm>
          <a:prstGeom prst="rect">
            <a:avLst/>
          </a:prstGeom>
        </p:spPr>
      </p:pic>
    </p:spTree>
    <p:extLst>
      <p:ext uri="{BB962C8B-B14F-4D97-AF65-F5344CB8AC3E}">
        <p14:creationId xmlns:p14="http://schemas.microsoft.com/office/powerpoint/2010/main" val="391833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975165" y="1033434"/>
            <a:ext cx="5534431"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IN" sz="4000" dirty="0">
                <a:latin typeface="Times New Roman" panose="02020603050405020304" pitchFamily="18" charset="0"/>
                <a:cs typeface="Times New Roman" panose="02020603050405020304" pitchFamily="18" charset="0"/>
              </a:rPr>
              <a:t>Approach</a:t>
            </a:r>
            <a:r>
              <a:rPr lang="en-IN" sz="1400" dirty="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used</a:t>
            </a:r>
            <a:r>
              <a:rPr lang="en-IN" sz="1400" dirty="0">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sz="1400"/>
              <a:t>10</a:t>
            </a:fld>
            <a:endParaRPr sz="1400"/>
          </a:p>
        </p:txBody>
      </p:sp>
      <p:pic>
        <p:nvPicPr>
          <p:cNvPr id="4" name="Picture 3">
            <a:extLst>
              <a:ext uri="{FF2B5EF4-FFF2-40B4-BE49-F238E27FC236}">
                <a16:creationId xmlns:a16="http://schemas.microsoft.com/office/drawing/2014/main" id="{A78D6637-A6DA-F321-42FE-1AB408F7EB41}"/>
              </a:ext>
            </a:extLst>
          </p:cNvPr>
          <p:cNvPicPr>
            <a:picLocks noChangeAspect="1"/>
          </p:cNvPicPr>
          <p:nvPr/>
        </p:nvPicPr>
        <p:blipFill rotWithShape="1">
          <a:blip r:embed="rId3"/>
          <a:srcRect l="2515" r="19065" b="20406"/>
          <a:stretch/>
        </p:blipFill>
        <p:spPr>
          <a:xfrm>
            <a:off x="878071" y="1947624"/>
            <a:ext cx="8806649" cy="2835398"/>
          </a:xfrm>
          <a:prstGeom prst="rect">
            <a:avLst/>
          </a:prstGeom>
        </p:spPr>
      </p:pic>
      <p:pic>
        <p:nvPicPr>
          <p:cNvPr id="6" name="Picture 5">
            <a:extLst>
              <a:ext uri="{FF2B5EF4-FFF2-40B4-BE49-F238E27FC236}">
                <a16:creationId xmlns:a16="http://schemas.microsoft.com/office/drawing/2014/main" id="{32B6D2A4-B484-A215-D7D6-9CFE0D4F849F}"/>
              </a:ext>
            </a:extLst>
          </p:cNvPr>
          <p:cNvPicPr>
            <a:picLocks noChangeAspect="1"/>
          </p:cNvPicPr>
          <p:nvPr/>
        </p:nvPicPr>
        <p:blipFill>
          <a:blip r:embed="rId4"/>
          <a:stretch>
            <a:fillRect/>
          </a:stretch>
        </p:blipFill>
        <p:spPr>
          <a:xfrm>
            <a:off x="929788" y="1746854"/>
            <a:ext cx="2381582" cy="228632"/>
          </a:xfrm>
          <a:prstGeom prst="rect">
            <a:avLst/>
          </a:prstGeom>
        </p:spPr>
      </p:pic>
      <p:grpSp>
        <p:nvGrpSpPr>
          <p:cNvPr id="31" name="Group 30">
            <a:extLst>
              <a:ext uri="{FF2B5EF4-FFF2-40B4-BE49-F238E27FC236}">
                <a16:creationId xmlns:a16="http://schemas.microsoft.com/office/drawing/2014/main" id="{F3DEBF1B-17F7-5FDA-998B-3551FEE4A2EF}"/>
              </a:ext>
            </a:extLst>
          </p:cNvPr>
          <p:cNvGrpSpPr/>
          <p:nvPr/>
        </p:nvGrpSpPr>
        <p:grpSpPr>
          <a:xfrm>
            <a:off x="971550" y="2407777"/>
            <a:ext cx="10129170" cy="2267417"/>
            <a:chOff x="971550" y="2407777"/>
            <a:chExt cx="10129170" cy="2267417"/>
          </a:xfrm>
        </p:grpSpPr>
        <p:pic>
          <p:nvPicPr>
            <p:cNvPr id="9" name="Graphic 8" descr="Chat bubble with solid fill">
              <a:extLst>
                <a:ext uri="{FF2B5EF4-FFF2-40B4-BE49-F238E27FC236}">
                  <a16:creationId xmlns:a16="http://schemas.microsoft.com/office/drawing/2014/main" id="{D66BF541-0E0E-17F3-E4A9-869E82978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9103" y="2955970"/>
              <a:ext cx="770295" cy="848741"/>
            </a:xfrm>
            <a:prstGeom prst="rect">
              <a:avLst/>
            </a:prstGeom>
          </p:spPr>
        </p:pic>
        <p:sp>
          <p:nvSpPr>
            <p:cNvPr id="11" name="TextBox 10">
              <a:extLst>
                <a:ext uri="{FF2B5EF4-FFF2-40B4-BE49-F238E27FC236}">
                  <a16:creationId xmlns:a16="http://schemas.microsoft.com/office/drawing/2014/main" id="{6C41DA90-8203-8BEC-DD02-6890BB6D85E4}"/>
                </a:ext>
              </a:extLst>
            </p:cNvPr>
            <p:cNvSpPr txBox="1"/>
            <p:nvPr/>
          </p:nvSpPr>
          <p:spPr>
            <a:xfrm flipH="1">
              <a:off x="9761523" y="3936530"/>
              <a:ext cx="1339197" cy="738664"/>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App will Display  </a:t>
              </a:r>
            </a:p>
            <a:p>
              <a:pPr algn="ctr"/>
              <a:r>
                <a:rPr lang="en-US" sz="1400" dirty="0">
                  <a:latin typeface="Times New Roman" panose="02020603050405020304" pitchFamily="18" charset="0"/>
                  <a:cs typeface="Times New Roman" panose="02020603050405020304" pitchFamily="18" charset="0"/>
                </a:rPr>
                <a:t>Soil Moisture</a:t>
              </a:r>
              <a:endParaRPr lang="en-IN" sz="14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1EF4BDE-B2AB-85CD-D202-9C7630563D1B}"/>
                </a:ext>
              </a:extLst>
            </p:cNvPr>
            <p:cNvPicPr>
              <a:picLocks noChangeAspect="1"/>
            </p:cNvPicPr>
            <p:nvPr/>
          </p:nvPicPr>
          <p:blipFill>
            <a:blip r:embed="rId7"/>
            <a:stretch>
              <a:fillRect/>
            </a:stretch>
          </p:blipFill>
          <p:spPr>
            <a:xfrm>
              <a:off x="9694683" y="3276587"/>
              <a:ext cx="175275" cy="152413"/>
            </a:xfrm>
            <a:prstGeom prst="rect">
              <a:avLst/>
            </a:prstGeom>
          </p:spPr>
        </p:pic>
        <p:sp>
          <p:nvSpPr>
            <p:cNvPr id="18" name="TextBox 17">
              <a:extLst>
                <a:ext uri="{FF2B5EF4-FFF2-40B4-BE49-F238E27FC236}">
                  <a16:creationId xmlns:a16="http://schemas.microsoft.com/office/drawing/2014/main" id="{BF677AC7-01B3-F57C-1D43-AFFA8E35873A}"/>
                </a:ext>
              </a:extLst>
            </p:cNvPr>
            <p:cNvSpPr txBox="1"/>
            <p:nvPr/>
          </p:nvSpPr>
          <p:spPr>
            <a:xfrm flipH="1">
              <a:off x="971550" y="3843160"/>
              <a:ext cx="693460" cy="307777"/>
            </a:xfrm>
            <a:prstGeom prst="rect">
              <a:avLst/>
            </a:prstGeom>
            <a:solidFill>
              <a:schemeClr val="bg1"/>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Input</a:t>
              </a:r>
              <a:endParaRPr lang="en-IN"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FDD1B04-F014-AC5E-22EA-DF6DEED4BD0E}"/>
                </a:ext>
              </a:extLst>
            </p:cNvPr>
            <p:cNvSpPr txBox="1"/>
            <p:nvPr/>
          </p:nvSpPr>
          <p:spPr>
            <a:xfrm flipH="1">
              <a:off x="2053563" y="3906783"/>
              <a:ext cx="12578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Data Cleaning</a:t>
              </a:r>
              <a:endParaRPr lang="en-IN" sz="14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C368A2E-17C4-57B5-B6AD-AC60F783B5E2}"/>
                </a:ext>
              </a:extLst>
            </p:cNvPr>
            <p:cNvSpPr txBox="1"/>
            <p:nvPr/>
          </p:nvSpPr>
          <p:spPr>
            <a:xfrm flipH="1">
              <a:off x="2925054" y="2794698"/>
              <a:ext cx="12578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Pre-Processing</a:t>
              </a:r>
              <a:endParaRPr lang="en-IN" sz="1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392D3E4-9639-010A-1D3A-C602320BBCEE}"/>
                </a:ext>
              </a:extLst>
            </p:cNvPr>
            <p:cNvSpPr txBox="1"/>
            <p:nvPr/>
          </p:nvSpPr>
          <p:spPr>
            <a:xfrm flipH="1">
              <a:off x="3742381" y="3843159"/>
              <a:ext cx="11054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Split-Data</a:t>
              </a:r>
              <a:endParaRPr lang="en-IN" sz="14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95F89E0-1F6B-127B-E2D2-EA4848A31C9E}"/>
                </a:ext>
              </a:extLst>
            </p:cNvPr>
            <p:cNvSpPr txBox="1"/>
            <p:nvPr/>
          </p:nvSpPr>
          <p:spPr>
            <a:xfrm flipH="1">
              <a:off x="4966918" y="2444415"/>
              <a:ext cx="12578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Testing Data</a:t>
              </a:r>
              <a:endParaRPr lang="en-IN" sz="1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1E3BAD9-8904-184D-9E85-0F94C7F2370F}"/>
                </a:ext>
              </a:extLst>
            </p:cNvPr>
            <p:cNvSpPr txBox="1"/>
            <p:nvPr/>
          </p:nvSpPr>
          <p:spPr>
            <a:xfrm flipH="1">
              <a:off x="6224725" y="2449885"/>
              <a:ext cx="1425182"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Training Model</a:t>
              </a:r>
              <a:endParaRPr lang="en-IN" sz="1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0545B79-645D-09CF-137D-009EF4CDC4E7}"/>
                </a:ext>
              </a:extLst>
            </p:cNvPr>
            <p:cNvSpPr txBox="1"/>
            <p:nvPr/>
          </p:nvSpPr>
          <p:spPr>
            <a:xfrm flipH="1">
              <a:off x="5651797" y="3333734"/>
              <a:ext cx="1416126"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Batches of Data</a:t>
              </a:r>
              <a:endParaRPr lang="en-IN" sz="1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1635F6F-4C1D-293F-9263-788421F2B348}"/>
                </a:ext>
              </a:extLst>
            </p:cNvPr>
            <p:cNvSpPr txBox="1"/>
            <p:nvPr/>
          </p:nvSpPr>
          <p:spPr>
            <a:xfrm flipH="1">
              <a:off x="5026102" y="4259696"/>
              <a:ext cx="12578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Testing Data</a:t>
              </a:r>
              <a:endParaRPr lang="en-IN" sz="1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B2EFBEF-1F32-D597-A584-258B6F8AB30D}"/>
                </a:ext>
              </a:extLst>
            </p:cNvPr>
            <p:cNvSpPr txBox="1"/>
            <p:nvPr/>
          </p:nvSpPr>
          <p:spPr>
            <a:xfrm flipH="1">
              <a:off x="7174321" y="4264752"/>
              <a:ext cx="1257807"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Testing Model</a:t>
              </a:r>
              <a:endParaRPr lang="en-IN" sz="14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348F8BF-A734-88B7-184F-ABD286877B1B}"/>
                </a:ext>
              </a:extLst>
            </p:cNvPr>
            <p:cNvSpPr txBox="1"/>
            <p:nvPr/>
          </p:nvSpPr>
          <p:spPr>
            <a:xfrm flipH="1">
              <a:off x="7661835" y="2407777"/>
              <a:ext cx="770293" cy="307777"/>
            </a:xfrm>
            <a:prstGeom prst="rect">
              <a:avLst/>
            </a:prstGeom>
            <a:solidFill>
              <a:srgbClr val="D9E2F3"/>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Saving</a:t>
              </a:r>
              <a:endParaRPr lang="en-IN" sz="14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C6C1F22A-23D3-8349-B58E-5F3A1AE21850}"/>
                </a:ext>
              </a:extLst>
            </p:cNvPr>
            <p:cNvSpPr txBox="1"/>
            <p:nvPr/>
          </p:nvSpPr>
          <p:spPr>
            <a:xfrm flipH="1">
              <a:off x="8740272" y="3908879"/>
              <a:ext cx="1011288" cy="738664"/>
            </a:xfrm>
            <a:prstGeom prst="rect">
              <a:avLst/>
            </a:prstGeom>
            <a:solidFill>
              <a:schemeClr val="bg1"/>
            </a:solid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Detection on </a:t>
              </a:r>
            </a:p>
            <a:p>
              <a:pPr algn="ctr"/>
              <a:r>
                <a:rPr lang="en-US" sz="1400" dirty="0">
                  <a:latin typeface="Times New Roman" panose="02020603050405020304" pitchFamily="18" charset="0"/>
                  <a:cs typeface="Times New Roman" panose="02020603050405020304" pitchFamily="18" charset="0"/>
                </a:rPr>
                <a:t> Images</a:t>
              </a:r>
              <a:endParaRPr lang="en-IN" sz="1400"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9A081C18-3D29-92F6-A5CC-79E77B1C694E}"/>
                </a:ext>
              </a:extLst>
            </p:cNvPr>
            <p:cNvPicPr>
              <a:picLocks noChangeAspect="1"/>
            </p:cNvPicPr>
            <p:nvPr/>
          </p:nvPicPr>
          <p:blipFill rotWithShape="1">
            <a:blip r:embed="rId8"/>
            <a:srcRect/>
            <a:stretch/>
          </p:blipFill>
          <p:spPr>
            <a:xfrm>
              <a:off x="8797149" y="2909362"/>
              <a:ext cx="897534" cy="848741"/>
            </a:xfrm>
            <a:prstGeom prst="rect">
              <a:avLst/>
            </a:prstGeom>
          </p:spPr>
        </p:pic>
      </p:grpSp>
    </p:spTree>
    <p:extLst>
      <p:ext uri="{BB962C8B-B14F-4D97-AF65-F5344CB8AC3E}">
        <p14:creationId xmlns:p14="http://schemas.microsoft.com/office/powerpoint/2010/main" val="83609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B3814A-0D73-0EC7-2075-C59E3F0BFA1C}"/>
              </a:ext>
            </a:extLst>
          </p:cNvPr>
          <p:cNvSpPr>
            <a:spLocks noGrp="1"/>
          </p:cNvSpPr>
          <p:nvPr>
            <p:ph type="sldNum" sz="quarter" idx="12"/>
          </p:nvPr>
        </p:nvSpPr>
        <p:spPr/>
        <p:txBody>
          <a:bodyPr/>
          <a:lstStyle/>
          <a:p>
            <a:fld id="{D57F1E4F-1CFF-5643-939E-217C01CDF565}" type="slidenum">
              <a:rPr lang="en-US" smtClean="0"/>
              <a:pPr/>
              <a:t>11</a:t>
            </a:fld>
            <a:endParaRPr lang="en-US"/>
          </a:p>
        </p:txBody>
      </p:sp>
      <p:pic>
        <p:nvPicPr>
          <p:cNvPr id="4" name="Picture 3">
            <a:extLst>
              <a:ext uri="{FF2B5EF4-FFF2-40B4-BE49-F238E27FC236}">
                <a16:creationId xmlns:a16="http://schemas.microsoft.com/office/drawing/2014/main" id="{E535BD8C-AD84-D51C-9856-719E29A0FCF3}"/>
              </a:ext>
            </a:extLst>
          </p:cNvPr>
          <p:cNvPicPr>
            <a:picLocks noChangeAspect="1"/>
          </p:cNvPicPr>
          <p:nvPr/>
        </p:nvPicPr>
        <p:blipFill>
          <a:blip r:embed="rId2"/>
          <a:stretch>
            <a:fillRect/>
          </a:stretch>
        </p:blipFill>
        <p:spPr>
          <a:xfrm>
            <a:off x="0" y="455295"/>
            <a:ext cx="12192000" cy="6000750"/>
          </a:xfrm>
          <a:prstGeom prst="rect">
            <a:avLst/>
          </a:prstGeom>
        </p:spPr>
      </p:pic>
    </p:spTree>
    <p:extLst>
      <p:ext uri="{BB962C8B-B14F-4D97-AF65-F5344CB8AC3E}">
        <p14:creationId xmlns:p14="http://schemas.microsoft.com/office/powerpoint/2010/main" val="276932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
          <p:cNvSpPr txBox="1">
            <a:spLocks noGrp="1"/>
          </p:cNvSpPr>
          <p:nvPr>
            <p:ph type="title"/>
          </p:nvPr>
        </p:nvSpPr>
        <p:spPr>
          <a:xfrm>
            <a:off x="964023" y="879063"/>
            <a:ext cx="6617507" cy="610863"/>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ts val="4400"/>
              <a:buFont typeface="Franklin Gothic"/>
              <a:buNone/>
            </a:pPr>
            <a:r>
              <a:rPr lang="en-US" dirty="0">
                <a:latin typeface="Times New Roman" panose="02020603050405020304" pitchFamily="18" charset="0"/>
                <a:cs typeface="Times New Roman" panose="02020603050405020304" pitchFamily="18" charset="0"/>
              </a:rPr>
              <a:t>Team Members and Mentor</a:t>
            </a:r>
            <a:endParaRPr dirty="0">
              <a:latin typeface="Times New Roman" panose="02020603050405020304" pitchFamily="18" charset="0"/>
              <a:cs typeface="Times New Roman" panose="02020603050405020304" pitchFamily="18" charset="0"/>
            </a:endParaRPr>
          </a:p>
        </p:txBody>
      </p:sp>
      <p:sp>
        <p:nvSpPr>
          <p:cNvPr id="238" name="Google Shape;238;p4"/>
          <p:cNvSpPr txBox="1">
            <a:spLocks noGrp="1"/>
          </p:cNvSpPr>
          <p:nvPr>
            <p:ph type="body" idx="1"/>
          </p:nvPr>
        </p:nvSpPr>
        <p:spPr>
          <a:xfrm>
            <a:off x="964023" y="2062099"/>
            <a:ext cx="6031581" cy="18795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D7C3F"/>
              </a:buClr>
              <a:buSzPts val="1200"/>
              <a:buNone/>
            </a:pPr>
            <a:r>
              <a:rPr lang="en-IN" sz="1800" b="1" dirty="0">
                <a:solidFill>
                  <a:schemeClr val="tx2">
                    <a:lumMod val="75000"/>
                  </a:schemeClr>
                </a:solidFill>
                <a:latin typeface="Times New Roman" panose="02020603050405020304" pitchFamily="18" charset="0"/>
                <a:cs typeface="Times New Roman" panose="02020603050405020304" pitchFamily="18" charset="0"/>
              </a:rPr>
              <a:t>Team Members:                                Participant Id:</a:t>
            </a:r>
          </a:p>
          <a:p>
            <a:pPr marL="0" indent="0">
              <a:spcBef>
                <a:spcPts val="0"/>
              </a:spcBef>
              <a:buClr>
                <a:srgbClr val="5D7C3F"/>
              </a:buClr>
              <a:buSzPts val="1200"/>
            </a:pPr>
            <a:r>
              <a:rPr lang="en-IN" sz="1800" dirty="0">
                <a:latin typeface="Times New Roman" panose="02020603050405020304" pitchFamily="18" charset="0"/>
                <a:cs typeface="Times New Roman" panose="02020603050405020304" pitchFamily="18" charset="0"/>
              </a:rPr>
              <a:t>Anish Modi (Team Leader)                </a:t>
            </a:r>
            <a:r>
              <a:rPr lang="en-IN" dirty="0">
                <a:latin typeface="Times New Roman" panose="02020603050405020304" pitchFamily="18" charset="0"/>
                <a:cs typeface="Times New Roman" panose="02020603050405020304" pitchFamily="18" charset="0"/>
              </a:rPr>
              <a:t>IND-1-219</a:t>
            </a:r>
          </a:p>
          <a:p>
            <a:pPr marL="0" indent="0">
              <a:spcBef>
                <a:spcPts val="0"/>
              </a:spcBef>
              <a:buClr>
                <a:srgbClr val="5D7C3F"/>
              </a:buClr>
              <a:buSzPts val="1200"/>
            </a:pPr>
            <a:r>
              <a:rPr lang="en-IN" sz="1800" dirty="0">
                <a:latin typeface="Times New Roman" panose="02020603050405020304" pitchFamily="18" charset="0"/>
                <a:cs typeface="Times New Roman" panose="02020603050405020304" pitchFamily="18" charset="0"/>
              </a:rPr>
              <a:t>Mitashi Bansal                                    </a:t>
            </a:r>
            <a:r>
              <a:rPr lang="en-IN" dirty="0">
                <a:latin typeface="Times New Roman" panose="02020603050405020304" pitchFamily="18" charset="0"/>
                <a:cs typeface="Times New Roman" panose="02020603050405020304" pitchFamily="18" charset="0"/>
              </a:rPr>
              <a:t>IND-1-107</a:t>
            </a:r>
          </a:p>
          <a:p>
            <a:pPr marL="0" lvl="0" indent="0" algn="l" rtl="0">
              <a:lnSpc>
                <a:spcPct val="90000"/>
              </a:lnSpc>
              <a:spcBef>
                <a:spcPts val="0"/>
              </a:spcBef>
              <a:spcAft>
                <a:spcPts val="0"/>
              </a:spcAft>
              <a:buClr>
                <a:srgbClr val="5D7C3F"/>
              </a:buClr>
              <a:buSzPts val="1200"/>
              <a:buNone/>
            </a:pPr>
            <a:r>
              <a:rPr lang="en-IN" sz="1800" dirty="0">
                <a:latin typeface="Times New Roman" panose="02020603050405020304" pitchFamily="18" charset="0"/>
                <a:cs typeface="Times New Roman" panose="02020603050405020304" pitchFamily="18" charset="0"/>
              </a:rPr>
              <a:t>Emmanuel Kwame </a:t>
            </a:r>
            <a:r>
              <a:rPr lang="en-IN" sz="1800" dirty="0" err="1">
                <a:latin typeface="Times New Roman" panose="02020603050405020304" pitchFamily="18" charset="0"/>
                <a:cs typeface="Times New Roman" panose="02020603050405020304" pitchFamily="18" charset="0"/>
              </a:rPr>
              <a:t>Ayanful</a:t>
            </a:r>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GHN-2-00016</a:t>
            </a:r>
            <a:endParaRPr lang="en-IN" sz="18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rgbClr val="5D7C3F"/>
              </a:buClr>
              <a:buSzPts val="1200"/>
              <a:buNone/>
            </a:pPr>
            <a:r>
              <a:rPr lang="en-IN" sz="1800" dirty="0">
                <a:latin typeface="Times New Roman" panose="02020603050405020304" pitchFamily="18" charset="0"/>
                <a:cs typeface="Times New Roman" panose="02020603050405020304" pitchFamily="18" charset="0"/>
              </a:rPr>
              <a:t>Jaya Shukla                                         </a:t>
            </a:r>
            <a:r>
              <a:rPr lang="en-IN" dirty="0">
                <a:latin typeface="Times New Roman" panose="02020603050405020304" pitchFamily="18" charset="0"/>
                <a:cs typeface="Times New Roman" panose="02020603050405020304" pitchFamily="18" charset="0"/>
              </a:rPr>
              <a:t>IND-1-184</a:t>
            </a:r>
          </a:p>
          <a:p>
            <a:pPr marL="0" lvl="0" indent="0" algn="l" rtl="0">
              <a:lnSpc>
                <a:spcPct val="90000"/>
              </a:lnSpc>
              <a:spcBef>
                <a:spcPts val="0"/>
              </a:spcBef>
              <a:spcAft>
                <a:spcPts val="0"/>
              </a:spcAft>
              <a:buClr>
                <a:srgbClr val="5D7C3F"/>
              </a:buClr>
              <a:buSzPts val="1200"/>
              <a:buNone/>
            </a:pPr>
            <a:r>
              <a:rPr lang="en-IN" sz="1800" dirty="0">
                <a:latin typeface="Times New Roman" panose="02020603050405020304" pitchFamily="18" charset="0"/>
                <a:cs typeface="Times New Roman" panose="02020603050405020304" pitchFamily="18" charset="0"/>
              </a:rPr>
              <a:t>Jonathan David </a:t>
            </a:r>
            <a:r>
              <a:rPr lang="en-IN" sz="1800" dirty="0" err="1">
                <a:latin typeface="Times New Roman" panose="02020603050405020304" pitchFamily="18" charset="0"/>
                <a:cs typeface="Times New Roman" panose="02020603050405020304" pitchFamily="18" charset="0"/>
              </a:rPr>
              <a:t>Nyoni</a:t>
            </a:r>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ZIM-45-00003</a:t>
            </a:r>
            <a:endParaRPr lang="en-IN" sz="1800" dirty="0">
              <a:latin typeface="Times New Roman" panose="02020603050405020304" pitchFamily="18" charset="0"/>
              <a:cs typeface="Times New Roman" panose="02020603050405020304" pitchFamily="18" charset="0"/>
            </a:endParaRPr>
          </a:p>
          <a:p>
            <a:pPr marL="0" lvl="0" indent="0" algn="l" rtl="0">
              <a:lnSpc>
                <a:spcPct val="90000"/>
              </a:lnSpc>
              <a:spcBef>
                <a:spcPts val="0"/>
              </a:spcBef>
              <a:spcAft>
                <a:spcPts val="0"/>
              </a:spcAft>
              <a:buClr>
                <a:srgbClr val="5D7C3F"/>
              </a:buClr>
              <a:buSzPts val="1200"/>
              <a:buNone/>
            </a:pPr>
            <a:r>
              <a:rPr lang="en-IN" sz="1800" dirty="0" err="1">
                <a:latin typeface="Times New Roman" panose="02020603050405020304" pitchFamily="18" charset="0"/>
                <a:cs typeface="Times New Roman" panose="02020603050405020304" pitchFamily="18" charset="0"/>
              </a:rPr>
              <a:t>Nosi</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Chefane</a:t>
            </a:r>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LSO-44-00014</a:t>
            </a:r>
            <a:endParaRPr lang="en-IN" sz="1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CD77E01-B1DD-77F1-2D36-CAE68BAC3D49}"/>
              </a:ext>
            </a:extLst>
          </p:cNvPr>
          <p:cNvSpPr txBox="1"/>
          <p:nvPr/>
        </p:nvSpPr>
        <p:spPr>
          <a:xfrm>
            <a:off x="964023" y="4396927"/>
            <a:ext cx="5131977" cy="923330"/>
          </a:xfrm>
          <a:prstGeom prst="rect">
            <a:avLst/>
          </a:prstGeom>
          <a:noFill/>
        </p:spPr>
        <p:txBody>
          <a:bodyPr wrap="square" rtlCol="0">
            <a:spAutoFit/>
          </a:bodyPr>
          <a:lstStyle/>
          <a:p>
            <a:r>
              <a:rPr lang="en-IN" sz="1800" b="1" dirty="0">
                <a:solidFill>
                  <a:schemeClr val="tx2">
                    <a:lumMod val="75000"/>
                  </a:schemeClr>
                </a:solidFill>
                <a:latin typeface="Times New Roman" panose="02020603050405020304" pitchFamily="18" charset="0"/>
                <a:cs typeface="Times New Roman" panose="02020603050405020304" pitchFamily="18" charset="0"/>
              </a:rPr>
              <a:t>Team Mentor:                                   Mentor Id:               </a:t>
            </a:r>
          </a:p>
          <a:p>
            <a:r>
              <a:rPr lang="en-IN" sz="1800" dirty="0">
                <a:latin typeface="Times New Roman" panose="02020603050405020304" pitchFamily="18" charset="0"/>
                <a:cs typeface="Times New Roman" panose="02020603050405020304" pitchFamily="18" charset="0"/>
              </a:rPr>
              <a:t>Mr. Shubham Shukla                          </a:t>
            </a:r>
            <a:r>
              <a:rPr lang="en-IN" sz="1600" dirty="0">
                <a:latin typeface="Times New Roman" panose="02020603050405020304" pitchFamily="18" charset="0"/>
                <a:cs typeface="Times New Roman" panose="02020603050405020304" pitchFamily="18" charset="0"/>
              </a:rPr>
              <a:t>IND-</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Mr. Ajay Rana                                    </a:t>
            </a:r>
            <a:r>
              <a:rPr lang="en-IN" sz="1600" dirty="0">
                <a:latin typeface="Times New Roman" panose="02020603050405020304" pitchFamily="18" charset="0"/>
                <a:cs typeface="Times New Roman" panose="02020603050405020304" pitchFamily="18" charset="0"/>
              </a:rPr>
              <a:t>IND-</a:t>
            </a: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6B5743-0933-D028-9EE9-B74C1A4199CA}"/>
              </a:ext>
            </a:extLst>
          </p:cNvPr>
          <p:cNvPicPr>
            <a:picLocks noChangeAspect="1"/>
          </p:cNvPicPr>
          <p:nvPr/>
        </p:nvPicPr>
        <p:blipFill>
          <a:blip r:embed="rId3"/>
          <a:stretch>
            <a:fillRect/>
          </a:stretch>
        </p:blipFill>
        <p:spPr>
          <a:xfrm>
            <a:off x="6096000" y="3032525"/>
            <a:ext cx="5042147" cy="2838651"/>
          </a:xfrm>
          <a:prstGeom prst="rect">
            <a:avLst/>
          </a:prstGeom>
        </p:spPr>
      </p:pic>
    </p:spTree>
    <p:extLst>
      <p:ext uri="{BB962C8B-B14F-4D97-AF65-F5344CB8AC3E}">
        <p14:creationId xmlns:p14="http://schemas.microsoft.com/office/powerpoint/2010/main" val="2641105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561569" y="585788"/>
            <a:ext cx="5534431" cy="928688"/>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0000"/>
              <a:buFont typeface="Franklin Gothic"/>
              <a:buNone/>
            </a:pPr>
            <a:r>
              <a:rPr lang="en-US" sz="4000" dirty="0">
                <a:latin typeface="Times New Roman" panose="02020603050405020304" pitchFamily="18" charset="0"/>
                <a:cs typeface="Times New Roman" panose="02020603050405020304" pitchFamily="18" charset="0"/>
              </a:rPr>
              <a:t>Problem Statement</a:t>
            </a:r>
            <a:br>
              <a:rPr lang="en-US" sz="40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Code:UIA117</a:t>
            </a:r>
            <a:endParaRPr sz="4000" dirty="0">
              <a:latin typeface="Times New Roman" panose="02020603050405020304" pitchFamily="18" charset="0"/>
              <a:cs typeface="Times New Roman" panose="02020603050405020304" pitchFamily="18" charset="0"/>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2" name="TextBox 1">
            <a:extLst>
              <a:ext uri="{FF2B5EF4-FFF2-40B4-BE49-F238E27FC236}">
                <a16:creationId xmlns:a16="http://schemas.microsoft.com/office/drawing/2014/main" id="{84185BA6-4335-868F-8F0A-9E6C4A220024}"/>
              </a:ext>
            </a:extLst>
          </p:cNvPr>
          <p:cNvSpPr txBox="1"/>
          <p:nvPr/>
        </p:nvSpPr>
        <p:spPr>
          <a:xfrm>
            <a:off x="1504315" y="2328863"/>
            <a:ext cx="9586913" cy="972574"/>
          </a:xfrm>
          <a:prstGeom prst="rect">
            <a:avLst/>
          </a:prstGeom>
          <a:noFill/>
        </p:spPr>
        <p:txBody>
          <a:bodyPr wrap="square" rtlCol="0">
            <a:spAutoFit/>
          </a:bodyPr>
          <a:lstStyle/>
          <a:p>
            <a:pPr marL="0" lvl="0" indent="0" algn="l" rtl="0">
              <a:lnSpc>
                <a:spcPct val="90000"/>
              </a:lnSpc>
              <a:spcBef>
                <a:spcPts val="1000"/>
              </a:spcBef>
              <a:spcAft>
                <a:spcPts val="0"/>
              </a:spcAft>
              <a:buClr>
                <a:schemeClr val="lt2"/>
              </a:buClr>
              <a:buSzPts val="1800"/>
              <a:buNone/>
            </a:pPr>
            <a:r>
              <a:rPr lang="en-GB" sz="2400" b="1" u="none" strike="noStrike" dirty="0">
                <a:solidFill>
                  <a:schemeClr val="tx1"/>
                </a:solidFill>
                <a:effectLst/>
                <a:latin typeface="Times New Roman" panose="02020603050405020304" pitchFamily="18" charset="0"/>
                <a:cs typeface="Times New Roman" panose="02020603050405020304" pitchFamily="18" charset="0"/>
              </a:rPr>
              <a:t>App To Monitor Soil Moisture Using A Standard Digital Image And Machine Learning Technology. </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0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590145" y="735804"/>
            <a:ext cx="10529659" cy="485775"/>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0000"/>
              <a:buFont typeface="Franklin Gothic"/>
              <a:buNone/>
            </a:pPr>
            <a:r>
              <a:rPr lang="en-US" sz="4000" dirty="0">
                <a:latin typeface="Times New Roman" panose="02020603050405020304" pitchFamily="18" charset="0"/>
                <a:cs typeface="Times New Roman" panose="02020603050405020304" pitchFamily="18" charset="0"/>
              </a:rPr>
              <a:t>Motivation</a:t>
            </a:r>
            <a:endParaRPr sz="4000" dirty="0">
              <a:latin typeface="Times New Roman" panose="02020603050405020304" pitchFamily="18" charset="0"/>
              <a:cs typeface="Times New Roman" panose="02020603050405020304" pitchFamily="18" charset="0"/>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a:t>
            </a:fld>
            <a:endParaRPr/>
          </a:p>
        </p:txBody>
      </p:sp>
      <p:sp>
        <p:nvSpPr>
          <p:cNvPr id="2" name="TextBox 1">
            <a:extLst>
              <a:ext uri="{FF2B5EF4-FFF2-40B4-BE49-F238E27FC236}">
                <a16:creationId xmlns:a16="http://schemas.microsoft.com/office/drawing/2014/main" id="{84185BA6-4335-868F-8F0A-9E6C4A220024}"/>
              </a:ext>
            </a:extLst>
          </p:cNvPr>
          <p:cNvSpPr txBox="1"/>
          <p:nvPr/>
        </p:nvSpPr>
        <p:spPr>
          <a:xfrm>
            <a:off x="5616910" y="1087606"/>
            <a:ext cx="6028846" cy="4708981"/>
          </a:xfrm>
          <a:prstGeom prst="rect">
            <a:avLst/>
          </a:prstGeom>
          <a:noFill/>
        </p:spPr>
        <p:txBody>
          <a:bodyPr wrap="square" rtlCol="0">
            <a:spAutoFit/>
          </a:bodyPr>
          <a:lstStyle/>
          <a:p>
            <a:pPr algn="just"/>
            <a:r>
              <a:rPr lang="en-IN" sz="2800" b="1" dirty="0">
                <a:latin typeface="Times New Roman" panose="02020603050405020304" pitchFamily="18" charset="0"/>
                <a:cs typeface="Times New Roman" panose="02020603050405020304" pitchFamily="18" charset="0"/>
              </a:rPr>
              <a:t>Aim:</a:t>
            </a:r>
            <a:r>
              <a:rPr lang="en-IN" sz="1800" dirty="0">
                <a:latin typeface="Times New Roman" panose="02020603050405020304" pitchFamily="18" charset="0"/>
                <a:cs typeface="Times New Roman" panose="02020603050405020304" pitchFamily="18" charset="0"/>
              </a:rPr>
              <a:t> </a:t>
            </a:r>
            <a:r>
              <a:rPr lang="en-IN"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Current methods for sensing soil moisture are problematic -- buried sensors are susceptible to salts in the substrate and require specialised hardware for connections, while thermal imaging cameras are expensive and can be compromised by climatic conditions such as sunlight intensity, fog, and clouds.</a:t>
            </a:r>
          </a:p>
          <a:p>
            <a:pPr algn="just"/>
            <a:r>
              <a:rPr lang="en-IN"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App should determine moisture content based on a standard image/ video by analysing the differences in soil colour to determine moisture content. </a:t>
            </a:r>
          </a:p>
          <a:p>
            <a:pPr marL="285750" indent="-285750" algn="just">
              <a:buFont typeface="Arial" panose="020B0604020202020204" pitchFamily="34" charset="0"/>
              <a:buChar char="•"/>
            </a:pPr>
            <a:r>
              <a:rPr lang="en-IN"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An artificial neural network (ANN) /machine learning software can be trained to recognise different soil moisture levels under different sky conditions. This monitoring system could potentially be trained to recognise the specific soil conditions of any location, allowing it to be customised for each user and updated for changing climatic circumstances, ensuing maximum accuracy. </a:t>
            </a:r>
          </a:p>
          <a:p>
            <a:pPr marL="285750" indent="-285750" algn="just">
              <a:buFont typeface="Arial" panose="020B0604020202020204" pitchFamily="34" charset="0"/>
              <a:buChar char="•"/>
            </a:pPr>
            <a:r>
              <a:rPr lang="en-IN"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This app may be a promising  tool for improved irrigation technologies in agriculture in terms of cost, availability and accuracy under changing climatic conditions.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EAAB40F3-EDE1-0D2E-ABCE-9B71039A0C71}"/>
              </a:ext>
            </a:extLst>
          </p:cNvPr>
          <p:cNvGraphicFramePr>
            <a:graphicFrameLocks/>
          </p:cNvGraphicFramePr>
          <p:nvPr/>
        </p:nvGraphicFramePr>
        <p:xfrm>
          <a:off x="1199213" y="1885858"/>
          <a:ext cx="4332158" cy="2131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E996A74D-B8DC-2374-B2FC-68317D41C787}"/>
              </a:ext>
            </a:extLst>
          </p:cNvPr>
          <p:cNvSpPr txBox="1"/>
          <p:nvPr/>
        </p:nvSpPr>
        <p:spPr>
          <a:xfrm>
            <a:off x="1901287" y="3534430"/>
            <a:ext cx="3013549"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1: Educated v/s Uneducated</a:t>
            </a:r>
          </a:p>
        </p:txBody>
      </p:sp>
      <p:sp>
        <p:nvSpPr>
          <p:cNvPr id="7" name="TextBox 6">
            <a:extLst>
              <a:ext uri="{FF2B5EF4-FFF2-40B4-BE49-F238E27FC236}">
                <a16:creationId xmlns:a16="http://schemas.microsoft.com/office/drawing/2014/main" id="{3CADD557-BA69-ECA8-54A8-C528EE901508}"/>
              </a:ext>
            </a:extLst>
          </p:cNvPr>
          <p:cNvSpPr txBox="1"/>
          <p:nvPr/>
        </p:nvSpPr>
        <p:spPr>
          <a:xfrm>
            <a:off x="1273127" y="5941620"/>
            <a:ext cx="3457998" cy="307777"/>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Fig 2: Users prefer Sensors</a:t>
            </a:r>
            <a:r>
              <a:rPr lang="en-IN" b="1" baseline="0" dirty="0">
                <a:latin typeface="Times New Roman" panose="02020603050405020304" pitchFamily="18" charset="0"/>
                <a:cs typeface="Times New Roman" panose="02020603050405020304" pitchFamily="18" charset="0"/>
              </a:rPr>
              <a:t> v/s Application</a:t>
            </a:r>
            <a:endParaRPr lang="en-IN" b="1" dirty="0">
              <a:latin typeface="Times New Roman" panose="02020603050405020304" pitchFamily="18" charset="0"/>
              <a:cs typeface="Times New Roman" panose="02020603050405020304" pitchFamily="18" charset="0"/>
            </a:endParaRPr>
          </a:p>
        </p:txBody>
      </p:sp>
      <p:graphicFrame>
        <p:nvGraphicFramePr>
          <p:cNvPr id="10" name="Chart 9">
            <a:extLst>
              <a:ext uri="{FF2B5EF4-FFF2-40B4-BE49-F238E27FC236}">
                <a16:creationId xmlns:a16="http://schemas.microsoft.com/office/drawing/2014/main" id="{C052A1F5-5D0F-DB4B-A44A-BCC1D53579DF}"/>
              </a:ext>
            </a:extLst>
          </p:cNvPr>
          <p:cNvGraphicFramePr/>
          <p:nvPr/>
        </p:nvGraphicFramePr>
        <p:xfrm>
          <a:off x="1330845" y="4017364"/>
          <a:ext cx="4200526" cy="17490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3332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EE7CB56-5948-A8BC-5032-28A9B480DA52}"/>
              </a:ext>
            </a:extLst>
          </p:cNvPr>
          <p:cNvPicPr>
            <a:picLocks noGrp="1" noChangeAspect="1"/>
          </p:cNvPicPr>
          <p:nvPr>
            <p:ph type="pic" idx="2"/>
          </p:nvPr>
        </p:nvPicPr>
        <p:blipFill rotWithShape="1">
          <a:blip r:embed="rId2"/>
          <a:srcRect l="10315" t="18133" r="55562" b="22802"/>
          <a:stretch/>
        </p:blipFill>
        <p:spPr>
          <a:xfrm>
            <a:off x="9136706" y="724990"/>
            <a:ext cx="2536485" cy="2928454"/>
          </a:xfrm>
        </p:spPr>
      </p:pic>
      <p:sp>
        <p:nvSpPr>
          <p:cNvPr id="3" name="Title 2">
            <a:extLst>
              <a:ext uri="{FF2B5EF4-FFF2-40B4-BE49-F238E27FC236}">
                <a16:creationId xmlns:a16="http://schemas.microsoft.com/office/drawing/2014/main" id="{D229E1F2-149F-0EA1-E723-8D7B81A3899F}"/>
              </a:ext>
            </a:extLst>
          </p:cNvPr>
          <p:cNvSpPr>
            <a:spLocks noGrp="1"/>
          </p:cNvSpPr>
          <p:nvPr>
            <p:ph type="title"/>
          </p:nvPr>
        </p:nvSpPr>
        <p:spPr>
          <a:xfrm>
            <a:off x="964023" y="879063"/>
            <a:ext cx="5639977" cy="610863"/>
          </a:xfrm>
        </p:spPr>
        <p:txBody>
          <a:bodyPr>
            <a:normAutofit/>
          </a:bodyPr>
          <a:lstStyle/>
          <a:p>
            <a:r>
              <a:rPr lang="en-IN" dirty="0">
                <a:latin typeface="Times New Roman" panose="02020603050405020304" pitchFamily="18" charset="0"/>
                <a:cs typeface="Times New Roman" panose="02020603050405020304" pitchFamily="18" charset="0"/>
              </a:rPr>
              <a:t>Novelty &amp; Uniqueness</a:t>
            </a:r>
          </a:p>
        </p:txBody>
      </p:sp>
      <p:sp>
        <p:nvSpPr>
          <p:cNvPr id="4" name="Text Placeholder 3">
            <a:extLst>
              <a:ext uri="{FF2B5EF4-FFF2-40B4-BE49-F238E27FC236}">
                <a16:creationId xmlns:a16="http://schemas.microsoft.com/office/drawing/2014/main" id="{92C4EAC5-ACE5-B88D-E36A-50F1CFABD456}"/>
              </a:ext>
            </a:extLst>
          </p:cNvPr>
          <p:cNvSpPr>
            <a:spLocks noGrp="1"/>
          </p:cNvSpPr>
          <p:nvPr>
            <p:ph type="body" idx="1"/>
          </p:nvPr>
        </p:nvSpPr>
        <p:spPr>
          <a:xfrm>
            <a:off x="952499" y="2289363"/>
            <a:ext cx="3356853" cy="2795232"/>
          </a:xfrm>
        </p:spPr>
        <p:txBody>
          <a:bodyPr/>
          <a:lstStyle/>
          <a:p>
            <a:pPr marL="514350" indent="-285750">
              <a:buFont typeface="Arial" panose="020B0604020202020204" pitchFamily="34" charset="0"/>
              <a:buChar char="•"/>
            </a:pPr>
            <a:r>
              <a:rPr lang="en-US" dirty="0">
                <a:latin typeface="+mn-lt"/>
              </a:rPr>
              <a:t>User Friendly</a:t>
            </a:r>
          </a:p>
          <a:p>
            <a:pPr marL="514350" indent="-285750">
              <a:buFont typeface="Arial" panose="020B0604020202020204" pitchFamily="34" charset="0"/>
              <a:buChar char="•"/>
            </a:pPr>
            <a:r>
              <a:rPr lang="en-US" dirty="0">
                <a:latin typeface="+mn-lt"/>
              </a:rPr>
              <a:t>Portability</a:t>
            </a:r>
          </a:p>
          <a:p>
            <a:pPr marL="514350" indent="-285750">
              <a:buFont typeface="Arial" panose="020B0604020202020204" pitchFamily="34" charset="0"/>
              <a:buChar char="•"/>
            </a:pPr>
            <a:r>
              <a:rPr lang="en-US" dirty="0">
                <a:latin typeface="+mn-lt"/>
              </a:rPr>
              <a:t>Language Support</a:t>
            </a:r>
          </a:p>
          <a:p>
            <a:pPr marL="514350" indent="-285750">
              <a:buFont typeface="Arial" panose="020B0604020202020204" pitchFamily="34" charset="0"/>
              <a:buChar char="•"/>
            </a:pPr>
            <a:r>
              <a:rPr lang="en-US" dirty="0">
                <a:latin typeface="+mn-lt"/>
              </a:rPr>
              <a:t>Offline Mode</a:t>
            </a:r>
          </a:p>
          <a:p>
            <a:pPr marL="514350" indent="-285750">
              <a:buFont typeface="Arial" panose="020B0604020202020204" pitchFamily="34" charset="0"/>
              <a:buChar char="•"/>
            </a:pPr>
            <a:r>
              <a:rPr lang="en-US" dirty="0">
                <a:latin typeface="+mn-lt"/>
              </a:rPr>
              <a:t>Security </a:t>
            </a:r>
            <a:endParaRPr lang="en-IN" dirty="0">
              <a:latin typeface="+mn-lt"/>
            </a:endParaRPr>
          </a:p>
          <a:p>
            <a:pPr marL="514350" indent="-285750" algn="just">
              <a:buFont typeface="Arial" panose="020B0604020202020204" pitchFamily="34" charset="0"/>
              <a:buChar char="•"/>
            </a:pPr>
            <a:endParaRPr lang="en-IN" dirty="0">
              <a:latin typeface="+mn-lt"/>
            </a:endParaRPr>
          </a:p>
        </p:txBody>
      </p:sp>
      <p:sp>
        <p:nvSpPr>
          <p:cNvPr id="5" name="Slide Number Placeholder 4">
            <a:extLst>
              <a:ext uri="{FF2B5EF4-FFF2-40B4-BE49-F238E27FC236}">
                <a16:creationId xmlns:a16="http://schemas.microsoft.com/office/drawing/2014/main" id="{6BE2AF91-63B2-64AD-7110-1BDCEB0FAA5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endParaRPr lang="en-US">
              <a:latin typeface="Libre Franklin"/>
              <a:ea typeface="Libre Franklin"/>
              <a:cs typeface="Libre Franklin"/>
              <a:sym typeface="Libre Franklin"/>
            </a:endParaRPr>
          </a:p>
        </p:txBody>
      </p:sp>
      <p:sp>
        <p:nvSpPr>
          <p:cNvPr id="11" name="TextBox 10">
            <a:extLst>
              <a:ext uri="{FF2B5EF4-FFF2-40B4-BE49-F238E27FC236}">
                <a16:creationId xmlns:a16="http://schemas.microsoft.com/office/drawing/2014/main" id="{6A15CA02-9307-70F1-A2E0-CA05D6C6426E}"/>
              </a:ext>
            </a:extLst>
          </p:cNvPr>
          <p:cNvSpPr txBox="1"/>
          <p:nvPr/>
        </p:nvSpPr>
        <p:spPr>
          <a:xfrm>
            <a:off x="8085894" y="6456045"/>
            <a:ext cx="6093500" cy="230832"/>
          </a:xfrm>
          <a:prstGeom prst="rect">
            <a:avLst/>
          </a:prstGeom>
          <a:noFill/>
        </p:spPr>
        <p:txBody>
          <a:bodyPr wrap="square">
            <a:spAutoFit/>
          </a:bodyPr>
          <a:lstStyle/>
          <a:p>
            <a:r>
              <a:rPr lang="en-IN" sz="900" b="0" i="0" dirty="0">
                <a:solidFill>
                  <a:schemeClr val="tx1"/>
                </a:solidFill>
                <a:effectLst/>
                <a:latin typeface="Roboto" panose="02000000000000000000" pitchFamily="2" charset="0"/>
              </a:rPr>
              <a:t>Copyright: Westend61 / Jose Luis CARRASCOSA</a:t>
            </a:r>
            <a:endParaRPr lang="en-IN" sz="900" dirty="0">
              <a:solidFill>
                <a:schemeClr val="tx1"/>
              </a:solidFill>
            </a:endParaRPr>
          </a:p>
        </p:txBody>
      </p:sp>
      <p:sp>
        <p:nvSpPr>
          <p:cNvPr id="15" name="TextBox 14">
            <a:extLst>
              <a:ext uri="{FF2B5EF4-FFF2-40B4-BE49-F238E27FC236}">
                <a16:creationId xmlns:a16="http://schemas.microsoft.com/office/drawing/2014/main" id="{8197BB72-820F-5725-0AD5-120EAE6870A3}"/>
              </a:ext>
            </a:extLst>
          </p:cNvPr>
          <p:cNvSpPr txBox="1"/>
          <p:nvPr/>
        </p:nvSpPr>
        <p:spPr>
          <a:xfrm>
            <a:off x="4222013" y="6480455"/>
            <a:ext cx="7090346" cy="246221"/>
          </a:xfrm>
          <a:prstGeom prst="rect">
            <a:avLst/>
          </a:prstGeom>
          <a:noFill/>
        </p:spPr>
        <p:txBody>
          <a:bodyPr wrap="square">
            <a:spAutoFit/>
          </a:bodyPr>
          <a:lstStyle/>
          <a:p>
            <a:r>
              <a:rPr lang="en-IN" sz="1000" dirty="0"/>
              <a:t>https://support.google.com/legal/anwer/3463239?hl=en</a:t>
            </a:r>
          </a:p>
        </p:txBody>
      </p:sp>
      <p:pic>
        <p:nvPicPr>
          <p:cNvPr id="3074" name="Picture 2" descr="For Africa's farmers it's government, not big business, that is key |  Guardian sustainable business | The Guardian">
            <a:extLst>
              <a:ext uri="{FF2B5EF4-FFF2-40B4-BE49-F238E27FC236}">
                <a16:creationId xmlns:a16="http://schemas.microsoft.com/office/drawing/2014/main" id="{ECE04AE7-738F-32FF-BDD4-65667981F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802" y="3785528"/>
            <a:ext cx="3172291" cy="25384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dian Investors Buy Farmlands in Africa">
            <a:extLst>
              <a:ext uri="{FF2B5EF4-FFF2-40B4-BE49-F238E27FC236}">
                <a16:creationId xmlns:a16="http://schemas.microsoft.com/office/drawing/2014/main" id="{8D2485B9-EEE5-F097-4B8F-6571158F13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66" r="1233"/>
          <a:stretch/>
        </p:blipFill>
        <p:spPr bwMode="auto">
          <a:xfrm>
            <a:off x="5642316" y="1469005"/>
            <a:ext cx="3356853" cy="21844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5,573 Diverse Farmers Stock Photos, Pictures &amp; Royalty-Free Images - iStock">
            <a:extLst>
              <a:ext uri="{FF2B5EF4-FFF2-40B4-BE49-F238E27FC236}">
                <a16:creationId xmlns:a16="http://schemas.microsoft.com/office/drawing/2014/main" id="{468F2C51-44BC-C3E9-41BA-C3D74F652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3350" y="3849983"/>
            <a:ext cx="3650900" cy="243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0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4ADFC-5431-16D7-E0FD-83311EE123F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 Stack</a:t>
            </a:r>
          </a:p>
        </p:txBody>
      </p:sp>
      <p:sp>
        <p:nvSpPr>
          <p:cNvPr id="4" name="Text Placeholder 3">
            <a:extLst>
              <a:ext uri="{FF2B5EF4-FFF2-40B4-BE49-F238E27FC236}">
                <a16:creationId xmlns:a16="http://schemas.microsoft.com/office/drawing/2014/main" id="{EE070401-07A6-3E48-25E9-7C001BD41A02}"/>
              </a:ext>
            </a:extLst>
          </p:cNvPr>
          <p:cNvSpPr>
            <a:spLocks noGrp="1"/>
          </p:cNvSpPr>
          <p:nvPr>
            <p:ph type="body" idx="1"/>
          </p:nvPr>
        </p:nvSpPr>
        <p:spPr>
          <a:xfrm>
            <a:off x="517739" y="2288345"/>
            <a:ext cx="2243515" cy="2281309"/>
          </a:xfrm>
        </p:spPr>
        <p:txBody>
          <a:bodyPr/>
          <a:lstStyle/>
          <a:p>
            <a:pPr marL="342900" indent="-342900">
              <a:buFont typeface="Wingdings" panose="05000000000000000000" pitchFamily="2" charset="2"/>
              <a:buChar char="ü"/>
            </a:pPr>
            <a:r>
              <a:rPr lang="en-IN" sz="2000" dirty="0">
                <a:latin typeface="+mn-lt"/>
              </a:rPr>
              <a:t>Flutter</a:t>
            </a:r>
          </a:p>
          <a:p>
            <a:pPr marL="342900" indent="-342900">
              <a:buFont typeface="Wingdings" panose="05000000000000000000" pitchFamily="2" charset="2"/>
              <a:buChar char="ü"/>
            </a:pPr>
            <a:r>
              <a:rPr lang="en-IN" sz="2000" dirty="0">
                <a:latin typeface="+mn-lt"/>
              </a:rPr>
              <a:t>Sensors</a:t>
            </a:r>
          </a:p>
          <a:p>
            <a:pPr marL="342900" indent="-342900">
              <a:buFont typeface="Wingdings" panose="05000000000000000000" pitchFamily="2" charset="2"/>
              <a:buChar char="ü"/>
            </a:pPr>
            <a:r>
              <a:rPr lang="en-IN" sz="2000" dirty="0">
                <a:latin typeface="+mn-lt"/>
              </a:rPr>
              <a:t>Java</a:t>
            </a:r>
          </a:p>
          <a:p>
            <a:pPr marL="342900" indent="-342900">
              <a:buFont typeface="Wingdings" panose="05000000000000000000" pitchFamily="2" charset="2"/>
              <a:buChar char="ü"/>
            </a:pPr>
            <a:r>
              <a:rPr lang="en-IN" sz="2000" dirty="0">
                <a:latin typeface="+mn-lt"/>
              </a:rPr>
              <a:t>Mobile Net</a:t>
            </a:r>
          </a:p>
          <a:p>
            <a:pPr marL="342900" indent="-342900">
              <a:buFont typeface="Wingdings" panose="05000000000000000000" pitchFamily="2" charset="2"/>
              <a:buChar char="ü"/>
            </a:pPr>
            <a:r>
              <a:rPr lang="en-IN" sz="2000" dirty="0">
                <a:latin typeface="+mn-lt"/>
              </a:rPr>
              <a:t>Python</a:t>
            </a:r>
          </a:p>
          <a:p>
            <a:pPr marL="571500" indent="-342900">
              <a:buFont typeface="Wingdings" panose="05000000000000000000" pitchFamily="2" charset="2"/>
              <a:buChar char="ü"/>
            </a:pPr>
            <a:endParaRPr lang="en-IN" sz="2000" dirty="0">
              <a:latin typeface="+mn-lt"/>
            </a:endParaRPr>
          </a:p>
        </p:txBody>
      </p:sp>
      <p:sp>
        <p:nvSpPr>
          <p:cNvPr id="5" name="Slide Number Placeholder 4">
            <a:extLst>
              <a:ext uri="{FF2B5EF4-FFF2-40B4-BE49-F238E27FC236}">
                <a16:creationId xmlns:a16="http://schemas.microsoft.com/office/drawing/2014/main" id="{6BD74E04-E274-6DDA-7A10-296587C9BA9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latin typeface="Libre Franklin"/>
              <a:ea typeface="Libre Franklin"/>
              <a:cs typeface="Libre Franklin"/>
              <a:sym typeface="Libre Franklin"/>
            </a:endParaRPr>
          </a:p>
        </p:txBody>
      </p:sp>
      <p:pic>
        <p:nvPicPr>
          <p:cNvPr id="1028" name="Picture 4" descr="Android Developers Blog: Android 5.0 Lollipop SDK and Nexus Preview Images">
            <a:extLst>
              <a:ext uri="{FF2B5EF4-FFF2-40B4-BE49-F238E27FC236}">
                <a16:creationId xmlns:a16="http://schemas.microsoft.com/office/drawing/2014/main" id="{F6CD5051-AB8C-934F-9664-406836276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596" y="483470"/>
            <a:ext cx="2134195" cy="3016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 logo and symbol, meaning, history, PNG">
            <a:extLst>
              <a:ext uri="{FF2B5EF4-FFF2-40B4-BE49-F238E27FC236}">
                <a16:creationId xmlns:a16="http://schemas.microsoft.com/office/drawing/2014/main" id="{24B37F11-06B7-CBDE-1768-1A44D4707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501" y="3738302"/>
            <a:ext cx="2092441" cy="13077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Python Logo | Python Software Foundation">
            <a:extLst>
              <a:ext uri="{FF2B5EF4-FFF2-40B4-BE49-F238E27FC236}">
                <a16:creationId xmlns:a16="http://schemas.microsoft.com/office/drawing/2014/main" id="{F832A419-0AB3-BA2E-2581-E9752F8317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4" r="65294" b="15552"/>
          <a:stretch/>
        </p:blipFill>
        <p:spPr bwMode="auto">
          <a:xfrm>
            <a:off x="8973001" y="2288345"/>
            <a:ext cx="1349950" cy="14969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59AFAE-6343-0984-04F2-809F7CE3386A}"/>
              </a:ext>
            </a:extLst>
          </p:cNvPr>
          <p:cNvSpPr txBox="1"/>
          <p:nvPr/>
        </p:nvSpPr>
        <p:spPr>
          <a:xfrm>
            <a:off x="3131755" y="2185127"/>
            <a:ext cx="3229970" cy="234365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2000" dirty="0">
                <a:latin typeface="+mn-lt"/>
              </a:rPr>
              <a:t>Datasets of Soil Images</a:t>
            </a:r>
          </a:p>
          <a:p>
            <a:pPr marL="342900" indent="-342900">
              <a:lnSpc>
                <a:spcPct val="150000"/>
              </a:lnSpc>
              <a:buFont typeface="Wingdings" panose="05000000000000000000" pitchFamily="2" charset="2"/>
              <a:buChar char="ü"/>
            </a:pPr>
            <a:r>
              <a:rPr lang="en-IN" sz="2000" dirty="0">
                <a:latin typeface="+mn-lt"/>
              </a:rPr>
              <a:t>Node JS </a:t>
            </a:r>
            <a:endParaRPr lang="en-US" sz="2000" i="0" u="none" strike="noStrike" dirty="0">
              <a:solidFill>
                <a:schemeClr val="tx1"/>
              </a:solidFill>
              <a:effectLst/>
              <a:latin typeface="+mn-lt"/>
            </a:endParaRPr>
          </a:p>
          <a:p>
            <a:pPr marL="342900" indent="-342900">
              <a:lnSpc>
                <a:spcPct val="150000"/>
              </a:lnSpc>
              <a:buFont typeface="Wingdings" panose="05000000000000000000" pitchFamily="2" charset="2"/>
              <a:buChar char="ü"/>
            </a:pPr>
            <a:r>
              <a:rPr lang="en-US" sz="2000" dirty="0">
                <a:solidFill>
                  <a:schemeClr val="tx1"/>
                </a:solidFill>
                <a:latin typeface="+mn-lt"/>
              </a:rPr>
              <a:t>ANN ML models</a:t>
            </a:r>
          </a:p>
          <a:p>
            <a:pPr marL="342900" indent="-342900">
              <a:lnSpc>
                <a:spcPct val="150000"/>
              </a:lnSpc>
              <a:buFont typeface="Wingdings" panose="05000000000000000000" pitchFamily="2" charset="2"/>
              <a:buChar char="ü"/>
            </a:pPr>
            <a:r>
              <a:rPr lang="en-US" sz="2000" dirty="0">
                <a:solidFill>
                  <a:schemeClr val="tx1"/>
                </a:solidFill>
                <a:latin typeface="+mn-lt"/>
              </a:rPr>
              <a:t>Google  Collab</a:t>
            </a:r>
          </a:p>
          <a:p>
            <a:pPr marL="342900" indent="-342900">
              <a:lnSpc>
                <a:spcPct val="150000"/>
              </a:lnSpc>
              <a:buFont typeface="Wingdings" panose="05000000000000000000" pitchFamily="2" charset="2"/>
              <a:buChar char="ü"/>
            </a:pPr>
            <a:r>
              <a:rPr lang="en-US" sz="2000" dirty="0">
                <a:solidFill>
                  <a:schemeClr val="tx1"/>
                </a:solidFill>
                <a:latin typeface="+mn-lt"/>
              </a:rPr>
              <a:t>VS Code </a:t>
            </a:r>
          </a:p>
        </p:txBody>
      </p:sp>
      <p:pic>
        <p:nvPicPr>
          <p:cNvPr id="4098" name="Picture 2" descr="Node.js - Wikipedia">
            <a:extLst>
              <a:ext uri="{FF2B5EF4-FFF2-40B4-BE49-F238E27FC236}">
                <a16:creationId xmlns:a16="http://schemas.microsoft.com/office/drawing/2014/main" id="{601B40B0-95C5-79C8-7DD9-DCE0360BC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6420" y="3792507"/>
            <a:ext cx="2173421" cy="132525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obileNet v2 - Realtime Object Classifier | Unity AssetStore Price down  information">
            <a:extLst>
              <a:ext uri="{FF2B5EF4-FFF2-40B4-BE49-F238E27FC236}">
                <a16:creationId xmlns:a16="http://schemas.microsoft.com/office/drawing/2014/main" id="{01C77A2C-8380-7403-4074-7319EB1C42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56" t="16188"/>
          <a:stretch/>
        </p:blipFill>
        <p:spPr bwMode="auto">
          <a:xfrm>
            <a:off x="5143132" y="5345895"/>
            <a:ext cx="2437186" cy="147212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at are APIs and how do they work | Elemental">
            <a:extLst>
              <a:ext uri="{FF2B5EF4-FFF2-40B4-BE49-F238E27FC236}">
                <a16:creationId xmlns:a16="http://schemas.microsoft.com/office/drawing/2014/main" id="{A06DEA46-9684-DDCA-2358-FFE5D02B2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9251" y="5231704"/>
            <a:ext cx="1843700" cy="14956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_into_Google_Collab_guide.ipynb - Colaboratory">
            <a:extLst>
              <a:ext uri="{FF2B5EF4-FFF2-40B4-BE49-F238E27FC236}">
                <a16:creationId xmlns:a16="http://schemas.microsoft.com/office/drawing/2014/main" id="{D1F630EF-AE27-9B8B-2D24-E58DD1BDC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6039" y="5046078"/>
            <a:ext cx="2173421" cy="108942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isual Studio Code - YouTube">
            <a:extLst>
              <a:ext uri="{FF2B5EF4-FFF2-40B4-BE49-F238E27FC236}">
                <a16:creationId xmlns:a16="http://schemas.microsoft.com/office/drawing/2014/main" id="{0DC63AF6-9552-59F4-00AD-62DF7878A2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5649" y="699810"/>
            <a:ext cx="1608612" cy="160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94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7</a:t>
            </a:fld>
            <a:endParaRPr dirty="0">
              <a:latin typeface="Times New Roman" panose="02020603050405020304" pitchFamily="18" charset="0"/>
              <a:cs typeface="Times New Roman" panose="02020603050405020304" pitchFamily="18" charset="0"/>
            </a:endParaRPr>
          </a:p>
        </p:txBody>
      </p:sp>
      <p:sp>
        <p:nvSpPr>
          <p:cNvPr id="12" name="Google Shape;227;p3">
            <a:extLst>
              <a:ext uri="{FF2B5EF4-FFF2-40B4-BE49-F238E27FC236}">
                <a16:creationId xmlns:a16="http://schemas.microsoft.com/office/drawing/2014/main" id="{FF0A6B04-73AC-4621-8469-66174CA1884E}"/>
              </a:ext>
            </a:extLst>
          </p:cNvPr>
          <p:cNvSpPr txBox="1">
            <a:spLocks noGrp="1"/>
          </p:cNvSpPr>
          <p:nvPr>
            <p:ph type="title"/>
          </p:nvPr>
        </p:nvSpPr>
        <p:spPr>
          <a:xfrm>
            <a:off x="692493" y="635009"/>
            <a:ext cx="4384474" cy="972414"/>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IN" sz="3600" dirty="0">
                <a:latin typeface="Times New Roman" panose="02020603050405020304" pitchFamily="18" charset="0"/>
                <a:cs typeface="Times New Roman" panose="02020603050405020304" pitchFamily="18" charset="0"/>
              </a:rPr>
              <a:t>Business Perspective</a:t>
            </a:r>
          </a:p>
        </p:txBody>
      </p:sp>
      <p:sp>
        <p:nvSpPr>
          <p:cNvPr id="3" name="TextBox 2">
            <a:extLst>
              <a:ext uri="{FF2B5EF4-FFF2-40B4-BE49-F238E27FC236}">
                <a16:creationId xmlns:a16="http://schemas.microsoft.com/office/drawing/2014/main" id="{B1F8286C-1D79-0826-4E43-426E4A54C7FD}"/>
              </a:ext>
            </a:extLst>
          </p:cNvPr>
          <p:cNvSpPr txBox="1"/>
          <p:nvPr/>
        </p:nvSpPr>
        <p:spPr>
          <a:xfrm>
            <a:off x="892205" y="2707689"/>
            <a:ext cx="8722311" cy="1569660"/>
          </a:xfrm>
          <a:prstGeom prst="rect">
            <a:avLst/>
          </a:prstGeom>
          <a:noFill/>
        </p:spPr>
        <p:txBody>
          <a:bodyPr wrap="square">
            <a:spAutoFit/>
          </a:bodyPr>
          <a:lstStyle/>
          <a:p>
            <a:pPr marL="342900" indent="-342900">
              <a:buAutoNum type="arabicPeriod"/>
            </a:pPr>
            <a:r>
              <a:rPr lang="en-IN" sz="3200" dirty="0">
                <a:latin typeface="Times New Roman" panose="02020603050405020304" pitchFamily="18" charset="0"/>
                <a:cs typeface="Times New Roman" panose="02020603050405020304" pitchFamily="18" charset="0"/>
              </a:rPr>
              <a:t>Gain profit from private company</a:t>
            </a:r>
          </a:p>
          <a:p>
            <a:pPr marL="342900" indent="-342900">
              <a:buAutoNum type="arabicPeriod"/>
            </a:pPr>
            <a:r>
              <a:rPr lang="en-IN" sz="3200" dirty="0">
                <a:latin typeface="Times New Roman" panose="02020603050405020304" pitchFamily="18" charset="0"/>
                <a:cs typeface="Times New Roman" panose="02020603050405020304" pitchFamily="18" charset="0"/>
              </a:rPr>
              <a:t> Excess and Scarcity of water content in soil</a:t>
            </a:r>
          </a:p>
          <a:p>
            <a:pPr marL="342900" indent="-342900">
              <a:buAutoNum type="arabicPeriod"/>
            </a:pPr>
            <a:r>
              <a:rPr lang="en-IN" sz="3200" dirty="0">
                <a:latin typeface="Times New Roman" panose="02020603050405020304" pitchFamily="18" charset="0"/>
                <a:cs typeface="Times New Roman" panose="02020603050405020304" pitchFamily="18" charset="0"/>
              </a:rPr>
              <a:t> Decrease in yield loss</a:t>
            </a:r>
          </a:p>
        </p:txBody>
      </p:sp>
      <p:pic>
        <p:nvPicPr>
          <p:cNvPr id="6" name="Picture 5">
            <a:extLst>
              <a:ext uri="{FF2B5EF4-FFF2-40B4-BE49-F238E27FC236}">
                <a16:creationId xmlns:a16="http://schemas.microsoft.com/office/drawing/2014/main" id="{DD5B41BC-ED2E-F70B-9395-AA0D576EDC5E}"/>
              </a:ext>
            </a:extLst>
          </p:cNvPr>
          <p:cNvPicPr>
            <a:picLocks noChangeAspect="1"/>
          </p:cNvPicPr>
          <p:nvPr/>
        </p:nvPicPr>
        <p:blipFill>
          <a:blip r:embed="rId3"/>
          <a:stretch>
            <a:fillRect/>
          </a:stretch>
        </p:blipFill>
        <p:spPr>
          <a:xfrm>
            <a:off x="6437095" y="3897220"/>
            <a:ext cx="4269375" cy="2549485"/>
          </a:xfrm>
          <a:prstGeom prst="rect">
            <a:avLst/>
          </a:prstGeom>
        </p:spPr>
      </p:pic>
      <p:pic>
        <p:nvPicPr>
          <p:cNvPr id="8" name="Picture 7">
            <a:extLst>
              <a:ext uri="{FF2B5EF4-FFF2-40B4-BE49-F238E27FC236}">
                <a16:creationId xmlns:a16="http://schemas.microsoft.com/office/drawing/2014/main" id="{DE3F4EF9-2C9C-2736-B716-AA1561A4CE91}"/>
              </a:ext>
            </a:extLst>
          </p:cNvPr>
          <p:cNvPicPr>
            <a:picLocks noChangeAspect="1"/>
          </p:cNvPicPr>
          <p:nvPr/>
        </p:nvPicPr>
        <p:blipFill>
          <a:blip r:embed="rId4"/>
          <a:stretch>
            <a:fillRect/>
          </a:stretch>
        </p:blipFill>
        <p:spPr>
          <a:xfrm>
            <a:off x="1350423" y="4540861"/>
            <a:ext cx="4291483" cy="1262201"/>
          </a:xfrm>
          <a:prstGeom prst="rect">
            <a:avLst/>
          </a:prstGeom>
        </p:spPr>
      </p:pic>
    </p:spTree>
    <p:extLst>
      <p:ext uri="{BB962C8B-B14F-4D97-AF65-F5344CB8AC3E}">
        <p14:creationId xmlns:p14="http://schemas.microsoft.com/office/powerpoint/2010/main" val="332705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0" name="Google Shape;230;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8</a:t>
            </a:fld>
            <a:endParaRPr/>
          </a:p>
        </p:txBody>
      </p:sp>
      <p:sp>
        <p:nvSpPr>
          <p:cNvPr id="12" name="Google Shape;227;p3">
            <a:extLst>
              <a:ext uri="{FF2B5EF4-FFF2-40B4-BE49-F238E27FC236}">
                <a16:creationId xmlns:a16="http://schemas.microsoft.com/office/drawing/2014/main" id="{FF0A6B04-73AC-4621-8469-66174CA1884E}"/>
              </a:ext>
            </a:extLst>
          </p:cNvPr>
          <p:cNvSpPr txBox="1">
            <a:spLocks noGrp="1"/>
          </p:cNvSpPr>
          <p:nvPr>
            <p:ph type="title"/>
          </p:nvPr>
        </p:nvSpPr>
        <p:spPr>
          <a:xfrm>
            <a:off x="971550" y="771525"/>
            <a:ext cx="4800600" cy="67105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IN" sz="3600" dirty="0">
                <a:latin typeface="Times New Roman" panose="02020603050405020304" pitchFamily="18" charset="0"/>
                <a:cs typeface="Times New Roman" panose="02020603050405020304" pitchFamily="18" charset="0"/>
              </a:rPr>
              <a:t>Methodology Adopted </a:t>
            </a:r>
            <a:endParaRPr sz="3600" dirty="0">
              <a:latin typeface="Times New Roman" panose="02020603050405020304" pitchFamily="18" charset="0"/>
              <a:cs typeface="Times New Roman" panose="020206030504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690AE8A7-6236-9256-3F19-2A4EC99323F5}"/>
              </a:ext>
            </a:extLst>
          </p:cNvPr>
          <p:cNvPicPr>
            <a:picLocks noChangeAspect="1"/>
          </p:cNvPicPr>
          <p:nvPr/>
        </p:nvPicPr>
        <p:blipFill>
          <a:blip r:embed="rId3"/>
          <a:stretch>
            <a:fillRect/>
          </a:stretch>
        </p:blipFill>
        <p:spPr>
          <a:xfrm>
            <a:off x="3160450" y="2255520"/>
            <a:ext cx="5637321" cy="4200525"/>
          </a:xfrm>
          <a:prstGeom prst="rect">
            <a:avLst/>
          </a:prstGeom>
        </p:spPr>
      </p:pic>
    </p:spTree>
    <p:extLst>
      <p:ext uri="{BB962C8B-B14F-4D97-AF65-F5344CB8AC3E}">
        <p14:creationId xmlns:p14="http://schemas.microsoft.com/office/powerpoint/2010/main" val="113855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E7A0-39DA-9753-2BB9-9B11EF706963}"/>
              </a:ext>
            </a:extLst>
          </p:cNvPr>
          <p:cNvSpPr>
            <a:spLocks noGrp="1"/>
          </p:cNvSpPr>
          <p:nvPr>
            <p:ph type="title"/>
          </p:nvPr>
        </p:nvSpPr>
        <p:spPr>
          <a:xfrm>
            <a:off x="964023" y="879063"/>
            <a:ext cx="9502340" cy="610863"/>
          </a:xfrm>
        </p:spPr>
        <p:txBody>
          <a:bodyPr>
            <a:normAutofit fontScale="90000"/>
          </a:bodyPr>
          <a:lstStyle/>
          <a:p>
            <a:r>
              <a:rPr lang="en-IN" dirty="0">
                <a:latin typeface="Times New Roman" panose="02020603050405020304" pitchFamily="18" charset="0"/>
                <a:cs typeface="Times New Roman" panose="02020603050405020304" pitchFamily="18" charset="0"/>
              </a:rPr>
              <a:t>MODEL’S REACTION TO USER QUERY</a:t>
            </a:r>
          </a:p>
        </p:txBody>
      </p:sp>
      <p:sp>
        <p:nvSpPr>
          <p:cNvPr id="13" name="Slide Number Placeholder 12">
            <a:extLst>
              <a:ext uri="{FF2B5EF4-FFF2-40B4-BE49-F238E27FC236}">
                <a16:creationId xmlns:a16="http://schemas.microsoft.com/office/drawing/2014/main" id="{23DEF93A-DA93-6A30-A97A-3E1A3A7242F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latin typeface="Libre Franklin"/>
              <a:ea typeface="Libre Franklin"/>
              <a:cs typeface="Libre Franklin"/>
              <a:sym typeface="Libre Franklin"/>
            </a:endParaRPr>
          </a:p>
        </p:txBody>
      </p:sp>
      <p:sp>
        <p:nvSpPr>
          <p:cNvPr id="15" name="Rectangle: Rounded Corners 14">
            <a:extLst>
              <a:ext uri="{FF2B5EF4-FFF2-40B4-BE49-F238E27FC236}">
                <a16:creationId xmlns:a16="http://schemas.microsoft.com/office/drawing/2014/main" id="{ECF00426-555F-95AD-CE64-D789EFB9B922}"/>
              </a:ext>
            </a:extLst>
          </p:cNvPr>
          <p:cNvSpPr/>
          <p:nvPr/>
        </p:nvSpPr>
        <p:spPr>
          <a:xfrm>
            <a:off x="3305907" y="2054321"/>
            <a:ext cx="6175718" cy="61086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latin typeface="Times New Roman"/>
                <a:cs typeface="Times New Roman"/>
              </a:rPr>
              <a:t>After detecting the Image and comprehending it.</a:t>
            </a:r>
          </a:p>
        </p:txBody>
      </p:sp>
      <p:sp>
        <p:nvSpPr>
          <p:cNvPr id="16" name="Rectangle: Rounded Corners 15">
            <a:extLst>
              <a:ext uri="{FF2B5EF4-FFF2-40B4-BE49-F238E27FC236}">
                <a16:creationId xmlns:a16="http://schemas.microsoft.com/office/drawing/2014/main" id="{53085F9A-0414-7822-06DC-8205937D03BC}"/>
              </a:ext>
            </a:extLst>
          </p:cNvPr>
          <p:cNvSpPr/>
          <p:nvPr/>
        </p:nvSpPr>
        <p:spPr>
          <a:xfrm>
            <a:off x="3305907" y="4431419"/>
            <a:ext cx="6175718" cy="763705"/>
          </a:xfrm>
          <a:prstGeom prst="roundRect">
            <a:avLst/>
          </a:prstGeom>
          <a:solidFill>
            <a:srgbClr val="69E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latin typeface="Times New Roman"/>
                <a:cs typeface="Times New Roman"/>
              </a:rPr>
              <a:t>After obtaining the machine's response. The system goes one step further.</a:t>
            </a:r>
          </a:p>
        </p:txBody>
      </p:sp>
      <p:sp>
        <p:nvSpPr>
          <p:cNvPr id="3" name="Rectangle: Rounded Corners 2">
            <a:extLst>
              <a:ext uri="{FF2B5EF4-FFF2-40B4-BE49-F238E27FC236}">
                <a16:creationId xmlns:a16="http://schemas.microsoft.com/office/drawing/2014/main" id="{084F5490-5F54-9706-4263-87053B84C8AA}"/>
              </a:ext>
            </a:extLst>
          </p:cNvPr>
          <p:cNvSpPr/>
          <p:nvPr/>
        </p:nvSpPr>
        <p:spPr>
          <a:xfrm>
            <a:off x="3305907" y="3166449"/>
            <a:ext cx="6175718" cy="76370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latin typeface="Times New Roman"/>
                <a:cs typeface="Times New Roman"/>
              </a:rPr>
              <a:t>The system attempts to find the most appropriate response to that remark about the soil moisture.</a:t>
            </a:r>
          </a:p>
        </p:txBody>
      </p:sp>
      <p:sp>
        <p:nvSpPr>
          <p:cNvPr id="4" name="Rectangle: Rounded Corners 3">
            <a:extLst>
              <a:ext uri="{FF2B5EF4-FFF2-40B4-BE49-F238E27FC236}">
                <a16:creationId xmlns:a16="http://schemas.microsoft.com/office/drawing/2014/main" id="{B218E014-3263-E17C-C0AF-41D1975EAFEC}"/>
              </a:ext>
            </a:extLst>
          </p:cNvPr>
          <p:cNvSpPr/>
          <p:nvPr/>
        </p:nvSpPr>
        <p:spPr>
          <a:xfrm>
            <a:off x="3305904" y="5691417"/>
            <a:ext cx="6175718" cy="76370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latin typeface="Times New Roman"/>
                <a:cs typeface="Times New Roman"/>
              </a:rPr>
              <a:t>After detection it will display the soil moisture in the Application .</a:t>
            </a:r>
          </a:p>
        </p:txBody>
      </p:sp>
      <p:sp>
        <p:nvSpPr>
          <p:cNvPr id="11" name="Arrow: Down 10">
            <a:extLst>
              <a:ext uri="{FF2B5EF4-FFF2-40B4-BE49-F238E27FC236}">
                <a16:creationId xmlns:a16="http://schemas.microsoft.com/office/drawing/2014/main" id="{9721BDCB-5512-B52C-A3F1-2965D473376B}"/>
              </a:ext>
            </a:extLst>
          </p:cNvPr>
          <p:cNvSpPr/>
          <p:nvPr/>
        </p:nvSpPr>
        <p:spPr>
          <a:xfrm>
            <a:off x="6042073" y="2660213"/>
            <a:ext cx="703385" cy="511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3D40D9DF-75FA-784C-476E-1E29CE969D1B}"/>
              </a:ext>
            </a:extLst>
          </p:cNvPr>
          <p:cNvSpPr/>
          <p:nvPr/>
        </p:nvSpPr>
        <p:spPr>
          <a:xfrm flipH="1">
            <a:off x="6042072" y="3930154"/>
            <a:ext cx="703385" cy="50126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4563D737-0A8C-94CF-1323-783C40419DA8}"/>
              </a:ext>
            </a:extLst>
          </p:cNvPr>
          <p:cNvSpPr/>
          <p:nvPr/>
        </p:nvSpPr>
        <p:spPr>
          <a:xfrm flipH="1">
            <a:off x="6042071" y="5190152"/>
            <a:ext cx="703385" cy="5012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31665058"/>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474</Words>
  <Application>Microsoft Office PowerPoint</Application>
  <PresentationFormat>Widescreen</PresentationFormat>
  <Paragraphs>81</Paragraphs>
  <Slides>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Franklin Gothic</vt:lpstr>
      <vt:lpstr>Libre Franklin</vt:lpstr>
      <vt:lpstr>Noto Sans Symbols</vt:lpstr>
      <vt:lpstr>Roboto</vt:lpstr>
      <vt:lpstr>Times New Roman</vt:lpstr>
      <vt:lpstr>Wingdings</vt:lpstr>
      <vt:lpstr>Theme1</vt:lpstr>
      <vt:lpstr> Farmers Desk -  A Farmer Companion</vt:lpstr>
      <vt:lpstr>Team Members and Mentor</vt:lpstr>
      <vt:lpstr>Problem Statement Code:UIA117</vt:lpstr>
      <vt:lpstr>Motivation</vt:lpstr>
      <vt:lpstr>Novelty &amp; Uniqueness</vt:lpstr>
      <vt:lpstr>Tech Stack</vt:lpstr>
      <vt:lpstr>Business Perspective</vt:lpstr>
      <vt:lpstr>Methodology Adopted </vt:lpstr>
      <vt:lpstr>MODEL’S REACTION TO USER QUERY</vt:lpstr>
      <vt:lpstr>Approach used: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Farmers Desk -  A Farmer Companion</dc:title>
  <dc:creator>MITASHI BANSAL</dc:creator>
  <cp:lastModifiedBy>MITASHI BANSAL</cp:lastModifiedBy>
  <cp:revision>2</cp:revision>
  <dcterms:created xsi:type="dcterms:W3CDTF">2022-11-23T18:25:59Z</dcterms:created>
  <dcterms:modified xsi:type="dcterms:W3CDTF">2022-11-27T12:17:22Z</dcterms:modified>
</cp:coreProperties>
</file>